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3" r:id="rId7"/>
    <p:sldId id="258" r:id="rId8"/>
    <p:sldId id="272" r:id="rId9"/>
    <p:sldId id="271" r:id="rId10"/>
    <p:sldId id="260" r:id="rId11"/>
    <p:sldId id="262" r:id="rId12"/>
    <p:sldId id="275" r:id="rId13"/>
    <p:sldId id="259" r:id="rId14"/>
    <p:sldId id="276" r:id="rId15"/>
    <p:sldId id="277" r:id="rId16"/>
    <p:sldId id="261" r:id="rId17"/>
    <p:sldId id="274" r:id="rId18"/>
    <p:sldId id="2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CA1EF6-118C-8031-EA14-518BAD2A16C0}" v="110" dt="2026-05-17T18:18:40.6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F4612-2667-43D9-9559-4A14FB133C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581DB2-663B-45B2-86DE-4F1B9677DB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40397-2809-4F1B-99D7-E4F2843BC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102784-3291-41C1-9876-AFF909F96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306E7-8DDE-46FC-9D1B-D5156C320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740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2CB5D-342E-4AE9-A565-87631E9FF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19DF9-EF72-4D59-AE28-32DCE9BB3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0D8ABF-68D8-4E96-9BAA-420FD7154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EF142-631B-44AF-9479-7CE1EF5FE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A55E2F-B342-47EB-BEBE-6ED3CEB0E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275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9447D-07E8-422C-A0A3-111D2B3F6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996E00-1F55-4433-A474-AED1297B3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37140D-44A1-4335-ACDA-F97DD09D8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8CF7F-15CC-44FE-9A0B-7B6247B97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3A2423-077C-4B24-8C04-B1001336A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388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9ED8D-A33D-43C5-9073-F6BBD9D96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1432C-12AC-4A5B-9B3E-F7125012A8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DCC3C6-818B-4E04-844F-DBF6D19278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6D573C-BB20-4D01-B774-36D062BD0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82B201-A081-4E59-9799-0F45ACE07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3E0716-67B8-4994-A843-70A815A39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548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5E9A6-AB0C-4482-B97A-ADF289A5A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9B9AC-0EAF-450D-81FB-45B7C7F64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5635E5-52BA-4C48-A47E-D0FA5F4BE0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57275D-B3ED-47BD-BE1E-2586DFF102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53B833-4868-40E0-A2AB-393F909854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D75D5B-D344-46DA-A4EC-AB2822E05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A5FC31-E62E-45AF-94BE-4BBBCE9A0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AAA1AF-2DCE-42CD-83D9-A27A3FA6C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97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97167-C246-46BF-BA54-60E14E126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2CC8B-1C57-411D-A992-8C021D4CC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641152-B69D-483B-B61D-961B89728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E52CF6-DE7F-4834-A83E-A98986717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28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AF6F20-8D16-4B23-9AA0-53D07CF0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D02453-1B38-4897-87A0-66FC15120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E72CB0-862F-439A-85D0-BFDFEA508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69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9EBF-EE7A-43F8-8A3C-9D23B4664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1E3F9-9540-4788-AC55-82BAC1A01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9E2F9C-DE08-4F50-837E-8070BFA9C2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A9039E-9A06-4C71-BA15-F770E544D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D3B66-D5E4-461C-8E67-B7A2DD907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E7F9E0-23D4-4DC9-B3C0-B789BB7EA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083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6BC2A-78D3-4D94-AE39-8729FF163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676BEA-CCFA-4B22-8448-EDABDEAA35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24E50F-77F4-4501-A148-AD35CD94B4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947443-5420-46CB-BB1E-103CF4CC5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E0FD5-C236-46F0-ABEF-95B619B92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2608FE-4274-4CF4-9929-3AC77E3AA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98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2807A-070F-45D3-9BF8-180153663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106D57-F9BF-43C0-A0D7-AE799FE39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BAF5-BB9F-46F4-A1F4-41A0F220F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262DF-D190-48E9-B56E-A60B4442A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FBC89-52E5-47CB-8A5C-6AD26C649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702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1A9289-FD8A-4AB3-9FE0-8A84D068DE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5F3E07-5943-461A-AD3E-6CD1FF0196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50005-B1F1-442A-B9E4-A6B5322D9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7065E9-8456-42E1-A971-0AD2E95AF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3CBEA1-81F3-4D5B-9D1A-EF0CEADE7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808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9BA4CB-7191-4BAC-B658-8EDAE0E12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1060F6-37A2-4BB2-9CB0-D2AC529779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AE462-7E42-4B2D-B1D9-580712487D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573CF-BBBC-41B6-80B2-3D026DDD232A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199229-F105-44AD-85DE-7123056613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825711-7DF5-427C-9696-05F1B6B2AB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0EE41-22CE-4470-95F8-EA32743CB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498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2.png"/><Relationship Id="rId4" Type="http://schemas.openxmlformats.org/officeDocument/2006/relationships/image" Target="../media/image13.pn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90A9BE-3C23-45D4-8036-914B8261E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7782"/>
            <a:ext cx="12192000" cy="468243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79C1B8-006D-48BC-8C66-98D85561CB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236490"/>
            <a:ext cx="9144000" cy="2387600"/>
          </a:xfrm>
        </p:spPr>
        <p:txBody>
          <a:bodyPr/>
          <a:lstStyle/>
          <a:p>
            <a:r>
              <a:rPr lang="en-GB" b="1">
                <a:solidFill>
                  <a:srgbClr val="FF0000"/>
                </a:solidFill>
                <a:latin typeface="+mn-lt"/>
              </a:rPr>
              <a:t>Year 6 Residential 2026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F60A6-E879-4225-9CEA-F6E9274DB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030119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Monday 13</a:t>
            </a:r>
            <a:r>
              <a:rPr lang="en-GB" sz="3600" b="1" baseline="30000" dirty="0">
                <a:solidFill>
                  <a:srgbClr val="FF0000"/>
                </a:solidFill>
              </a:rPr>
              <a:t>th</a:t>
            </a:r>
            <a:r>
              <a:rPr lang="en-GB" sz="3600" b="1" dirty="0">
                <a:solidFill>
                  <a:srgbClr val="FF0000"/>
                </a:solidFill>
              </a:rPr>
              <a:t> – Friday 17</a:t>
            </a:r>
            <a:r>
              <a:rPr lang="en-GB" sz="3600" b="1" baseline="30000" dirty="0">
                <a:solidFill>
                  <a:srgbClr val="FF0000"/>
                </a:solidFill>
              </a:rPr>
              <a:t>th</a:t>
            </a:r>
            <a:r>
              <a:rPr lang="en-GB" sz="3600" b="1">
                <a:solidFill>
                  <a:srgbClr val="FF0000"/>
                </a:solidFill>
              </a:rPr>
              <a:t> July 2026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0C3DC2-D4A4-B1D1-9047-323ADB43BDDC}"/>
              </a:ext>
            </a:extLst>
          </p:cNvPr>
          <p:cNvSpPr txBox="1"/>
          <p:nvPr/>
        </p:nvSpPr>
        <p:spPr>
          <a:xfrm>
            <a:off x="685798" y="5062331"/>
            <a:ext cx="115062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>
                <a:solidFill>
                  <a:srgbClr val="FF0000"/>
                </a:solidFill>
              </a:rPr>
              <a:t>Croft Farm Water Park, Tewkesbury, Gloucestershire</a:t>
            </a:r>
            <a:endParaRPr lang="en-GB" sz="40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843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3606A0-1EE1-4D6A-9B3C-57A714C07EFF}"/>
              </a:ext>
            </a:extLst>
          </p:cNvPr>
          <p:cNvSpPr txBox="1"/>
          <p:nvPr/>
        </p:nvSpPr>
        <p:spPr>
          <a:xfrm>
            <a:off x="385102" y="113004"/>
            <a:ext cx="11624647" cy="60631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cs typeface="Aharoni"/>
              </a:rPr>
              <a:t>Why we chose this destination: </a:t>
            </a:r>
          </a:p>
          <a:p>
            <a:pPr marL="342900" indent="-342900">
              <a:buFontTx/>
              <a:buChar char="-"/>
            </a:pPr>
            <a:r>
              <a:rPr lang="en-GB" sz="2800" b="1" dirty="0">
                <a:cs typeface="Aharoni"/>
              </a:rPr>
              <a:t>Heart of the Cotswolds / historic town of Tewkesbury </a:t>
            </a:r>
            <a:endParaRPr lang="en-GB" sz="2800" b="1" dirty="0">
              <a:ea typeface="Calibri"/>
              <a:cs typeface="Aharoni"/>
            </a:endParaRPr>
          </a:p>
          <a:p>
            <a:pPr marL="342900" indent="-342900">
              <a:buFontTx/>
              <a:buChar char="-"/>
            </a:pPr>
            <a:r>
              <a:rPr lang="en-GB" sz="2800" b="1">
                <a:cs typeface="Aharoni"/>
              </a:rPr>
              <a:t>lovely setting / adjoining footpath meandering through to the River Avon</a:t>
            </a:r>
            <a:endParaRPr lang="en-GB" sz="2800" b="1">
              <a:ea typeface="Calibri"/>
              <a:cs typeface="Aharoni"/>
            </a:endParaRPr>
          </a:p>
          <a:p>
            <a:pPr marL="342900" indent="-342900">
              <a:buFontTx/>
              <a:buChar char="-"/>
            </a:pPr>
            <a:r>
              <a:rPr lang="en-GB" sz="2800" b="1" dirty="0">
                <a:cs typeface="Aharoni"/>
              </a:rPr>
              <a:t>options for enjoying outdoor activities on both land and water</a:t>
            </a:r>
            <a:endParaRPr lang="en-GB" sz="2800" b="1" dirty="0">
              <a:ea typeface="Calibri"/>
              <a:cs typeface="Aharoni"/>
            </a:endParaRPr>
          </a:p>
          <a:p>
            <a:pPr marL="342900" indent="-342900">
              <a:buFontTx/>
              <a:buChar char="-"/>
            </a:pPr>
            <a:r>
              <a:rPr lang="en-GB" sz="2800" b="1" dirty="0">
                <a:cs typeface="Aharoni"/>
              </a:rPr>
              <a:t>JCA –&gt; 30+ years of experience of school trips</a:t>
            </a:r>
            <a:endParaRPr lang="en-GB" sz="2800" b="1" dirty="0">
              <a:ea typeface="Calibri"/>
              <a:cs typeface="Aharoni"/>
            </a:endParaRPr>
          </a:p>
          <a:p>
            <a:pPr marL="342900" indent="-342900">
              <a:buFontTx/>
              <a:buChar char="-"/>
            </a:pPr>
            <a:r>
              <a:rPr lang="en-GB" sz="2800" b="1" dirty="0">
                <a:cs typeface="Aharoni"/>
              </a:rPr>
              <a:t>Approx. 2 hour journey</a:t>
            </a:r>
            <a:endParaRPr lang="en-GB" sz="2800" b="1" dirty="0">
              <a:ea typeface="Calibri" panose="020F0502020204030204"/>
              <a:cs typeface="Aharoni"/>
            </a:endParaRPr>
          </a:p>
          <a:p>
            <a:pPr marL="342900" indent="-342900">
              <a:buFontTx/>
              <a:buChar char="-"/>
            </a:pPr>
            <a:endParaRPr lang="en-GB" sz="2600" b="1">
              <a:cs typeface="Aharoni" panose="02010803020104030203" pitchFamily="2" charset="-79"/>
            </a:endParaRPr>
          </a:p>
          <a:p>
            <a:pPr marL="342900" indent="-342900">
              <a:buChar char="-"/>
            </a:pPr>
            <a:endParaRPr lang="en-GB" sz="2600" b="1">
              <a:solidFill>
                <a:srgbClr val="000000"/>
              </a:solidFill>
              <a:cs typeface="Aharoni"/>
            </a:endParaRPr>
          </a:p>
          <a:p>
            <a:r>
              <a:rPr lang="en-GB" sz="2800" b="1" dirty="0">
                <a:solidFill>
                  <a:srgbClr val="FF0000"/>
                </a:solidFill>
                <a:cs typeface="Aharoni"/>
              </a:rPr>
              <a:t>Staffing:</a:t>
            </a:r>
            <a:endParaRPr lang="en-GB" sz="2800" b="1" dirty="0">
              <a:solidFill>
                <a:srgbClr val="FF0000"/>
              </a:solidFill>
              <a:ea typeface="Calibri"/>
              <a:cs typeface="Aharoni"/>
            </a:endParaRPr>
          </a:p>
          <a:p>
            <a:pPr marL="285750" indent="-285750">
              <a:buFontTx/>
              <a:buChar char="-"/>
            </a:pPr>
            <a:r>
              <a:rPr lang="en-GB" sz="2800" b="1">
                <a:solidFill>
                  <a:srgbClr val="000000"/>
                </a:solidFill>
                <a:ea typeface="Calibri"/>
                <a:cs typeface="Calibri"/>
              </a:rPr>
              <a:t>Mr Soley</a:t>
            </a:r>
            <a:endParaRPr lang="en-GB" sz="2800" b="1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285750" indent="-285750">
              <a:buFontTx/>
              <a:buChar char="-"/>
            </a:pPr>
            <a:r>
              <a:rPr lang="en-GB" sz="2800" b="1">
                <a:solidFill>
                  <a:srgbClr val="000000"/>
                </a:solidFill>
                <a:ea typeface="Calibri"/>
                <a:cs typeface="Calibri"/>
              </a:rPr>
              <a:t>Mrs Proudfoot</a:t>
            </a:r>
            <a:endParaRPr lang="en-GB" sz="2800" b="1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285750" indent="-285750">
              <a:buFontTx/>
              <a:buChar char="-"/>
            </a:pPr>
            <a:r>
              <a:rPr lang="en-GB" sz="2800" b="1">
                <a:solidFill>
                  <a:srgbClr val="000000"/>
                </a:solidFill>
                <a:ea typeface="Calibri"/>
                <a:cs typeface="Calibri"/>
              </a:rPr>
              <a:t>Mrs Giles</a:t>
            </a:r>
            <a:endParaRPr lang="en-GB" sz="2800" b="1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285750" indent="-285750">
              <a:buFontTx/>
              <a:buChar char="-"/>
            </a:pPr>
            <a:r>
              <a:rPr lang="en-GB" sz="2800" b="1">
                <a:solidFill>
                  <a:srgbClr val="000000"/>
                </a:solidFill>
                <a:ea typeface="Calibri"/>
                <a:cs typeface="Calibri"/>
              </a:rPr>
              <a:t>Mr Arnold</a:t>
            </a:r>
            <a:endParaRPr lang="en-GB" sz="2800" b="1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285750" indent="-285750">
              <a:buFontTx/>
              <a:buChar char="-"/>
            </a:pPr>
            <a:r>
              <a:rPr lang="en-GB" sz="2800" b="1">
                <a:solidFill>
                  <a:srgbClr val="000000"/>
                </a:solidFill>
                <a:ea typeface="Calibri"/>
                <a:cs typeface="Calibri"/>
              </a:rPr>
              <a:t>Miss McGill</a:t>
            </a:r>
            <a:endParaRPr lang="en-GB" sz="2800" b="1" dirty="0">
              <a:solidFill>
                <a:srgbClr val="000000"/>
              </a:solidFill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A64ED-4453-4BEA-A72B-FA48A050C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132" y="2913592"/>
            <a:ext cx="731520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99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1D76DD-8F60-78A2-6F94-8185F113D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9C74D6-81C8-A047-96CE-89F6E88EE669}"/>
              </a:ext>
            </a:extLst>
          </p:cNvPr>
          <p:cNvSpPr txBox="1"/>
          <p:nvPr/>
        </p:nvSpPr>
        <p:spPr>
          <a:xfrm>
            <a:off x="385102" y="113004"/>
            <a:ext cx="11624647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cs typeface="Aharoni"/>
              </a:rPr>
              <a:t>Benefits of residentials:</a:t>
            </a:r>
            <a:endParaRPr lang="en-GB" sz="3600" b="1" dirty="0">
              <a:solidFill>
                <a:srgbClr val="FF0000"/>
              </a:solidFill>
              <a:ea typeface="Calibri"/>
              <a:cs typeface="Aharoni"/>
            </a:endParaRPr>
          </a:p>
          <a:p>
            <a:pPr marL="457200" indent="-457200">
              <a:buFontTx/>
              <a:buChar char="-"/>
            </a:pPr>
            <a:r>
              <a:rPr lang="en-GB" sz="3600" b="1" dirty="0"/>
              <a:t>beneficial effects of learning outside the classroom</a:t>
            </a:r>
            <a:endParaRPr lang="en-GB" sz="3600" b="1">
              <a:ea typeface="Calibri"/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 sz="3600" b="1" dirty="0"/>
              <a:t>new and exciting challenges</a:t>
            </a:r>
            <a:endParaRPr lang="en-GB" sz="3600" b="1">
              <a:ea typeface="Calibri"/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 sz="3600" b="1" dirty="0"/>
              <a:t>children learn to work together as a team</a:t>
            </a:r>
            <a:endParaRPr lang="en-GB" sz="3600" b="1">
              <a:ea typeface="Calibri"/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 sz="3600" b="1" dirty="0"/>
              <a:t>develop independence, confidence and an ability to recognise strengths and weaknesses in a constructive way</a:t>
            </a:r>
            <a:endParaRPr lang="en-GB" sz="3600" b="1"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6D7FA2-DB24-EFC7-A01E-4D2EA280CB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6857" y="3789892"/>
            <a:ext cx="731520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8C7063-1B93-4AF8-A3C4-528978BA07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807"/>
            <a:ext cx="3343771" cy="27203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E20AD0-33D2-49C3-B5A7-F45978154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7317" y="1253249"/>
            <a:ext cx="2888832" cy="2404670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1283C83E-106E-4846-8B62-CB202CC835E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0565" y="5836360"/>
            <a:ext cx="584705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Cabins – two separate bedrooms of up to 4 children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effectLst/>
                <a:latin typeface="Arial"/>
                <a:cs typeface="Arial"/>
              </a:rPr>
              <a:t>and a small entrance </a:t>
            </a:r>
            <a:r>
              <a:rPr lang="en-US" altLang="en-US" b="1">
                <a:latin typeface="Arial"/>
                <a:cs typeface="Arial"/>
              </a:rPr>
              <a:t>area, ensuite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effectLst/>
              <a:latin typeface="Arial"/>
              <a:cs typeface="Arial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AA60C55-B75F-488D-85E5-5058E0D7E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2808" y="6026370"/>
            <a:ext cx="56630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Pods – </a:t>
            </a:r>
            <a:r>
              <a:rPr lang="en-US" altLang="en-US" b="1">
                <a:latin typeface="Arial" panose="020B0604020202020204" pitchFamily="34" charset="0"/>
              </a:rPr>
              <a:t>sleep 4, toilets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nearby (we have sole use)</a:t>
            </a:r>
            <a:endParaRPr kumimoji="0" lang="en-US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7DA59E-9FAF-4F30-99E8-F64D82861E3B}"/>
              </a:ext>
            </a:extLst>
          </p:cNvPr>
          <p:cNvSpPr txBox="1"/>
          <p:nvPr/>
        </p:nvSpPr>
        <p:spPr>
          <a:xfrm>
            <a:off x="1710266" y="-72545"/>
            <a:ext cx="8771467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 b="1">
                <a:solidFill>
                  <a:srgbClr val="FF0000"/>
                </a:solidFill>
              </a:rPr>
              <a:t>ACCOMMODATION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B97AF1F-CAD6-445D-B369-8E14FC6455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0624" y="1259807"/>
            <a:ext cx="2246169" cy="33185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A9656-07A1-4004-84BB-243FA8ADA0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339" y="3976128"/>
            <a:ext cx="1161863" cy="17217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157EC0B-111D-4DC3-9C92-F38C19BA63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200" y="1259807"/>
            <a:ext cx="2654310" cy="2429288"/>
          </a:xfrm>
          <a:prstGeom prst="rect">
            <a:avLst/>
          </a:prstGeom>
        </p:spPr>
      </p:pic>
      <p:pic>
        <p:nvPicPr>
          <p:cNvPr id="14" name="Picture 2" descr="Go Glamping at Croft Farm Water Park in our Glamping Pods">
            <a:extLst>
              <a:ext uri="{FF2B5EF4-FFF2-40B4-BE49-F238E27FC236}">
                <a16:creationId xmlns:a16="http://schemas.microsoft.com/office/drawing/2014/main" id="{CB834A92-5852-4EAD-A943-77DD42400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1" y="3952556"/>
            <a:ext cx="2654309" cy="131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E23B4EF-7D8C-79C5-6C74-5BDD945FD456}"/>
              </a:ext>
            </a:extLst>
          </p:cNvPr>
          <p:cNvSpPr txBox="1"/>
          <p:nvPr/>
        </p:nvSpPr>
        <p:spPr>
          <a:xfrm>
            <a:off x="-1028059" y="473862"/>
            <a:ext cx="60944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>
                <a:solidFill>
                  <a:srgbClr val="FF0000"/>
                </a:solidFill>
              </a:rPr>
              <a:t>CABINS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0E0441-C759-9379-D12B-D5405A498D47}"/>
              </a:ext>
            </a:extLst>
          </p:cNvPr>
          <p:cNvSpPr txBox="1"/>
          <p:nvPr/>
        </p:nvSpPr>
        <p:spPr>
          <a:xfrm>
            <a:off x="5917618" y="435393"/>
            <a:ext cx="60944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>
                <a:solidFill>
                  <a:srgbClr val="FF0000"/>
                </a:solidFill>
              </a:rPr>
              <a:t>PODS</a:t>
            </a:r>
            <a:endParaRPr lang="en-GB" b="1">
              <a:solidFill>
                <a:srgbClr val="FF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D5AC6BD-0E56-6342-9B65-0C7B8D3FE37D}"/>
              </a:ext>
            </a:extLst>
          </p:cNvPr>
          <p:cNvCxnSpPr>
            <a:cxnSpLocks/>
          </p:cNvCxnSpPr>
          <p:nvPr/>
        </p:nvCxnSpPr>
        <p:spPr>
          <a:xfrm>
            <a:off x="6019800" y="983813"/>
            <a:ext cx="0" cy="5664637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247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C7201B-4ECD-EB99-E7F8-586F50C44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208" y="123825"/>
            <a:ext cx="9665259" cy="62182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55F967-9C2A-B929-8442-282E32BFD8DD}"/>
              </a:ext>
            </a:extLst>
          </p:cNvPr>
          <p:cNvSpPr txBox="1"/>
          <p:nvPr/>
        </p:nvSpPr>
        <p:spPr>
          <a:xfrm>
            <a:off x="323850" y="6276975"/>
            <a:ext cx="120396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ea typeface="Calibri"/>
                <a:cs typeface="Calibri"/>
              </a:rPr>
              <a:t>School activities in own fenced area / patrolled by JCA staff / Night Porter patrols over night</a:t>
            </a:r>
          </a:p>
        </p:txBody>
      </p:sp>
    </p:spTree>
    <p:extLst>
      <p:ext uri="{BB962C8B-B14F-4D97-AF65-F5344CB8AC3E}">
        <p14:creationId xmlns:p14="http://schemas.microsoft.com/office/powerpoint/2010/main" val="1914079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0DFD9-2CD8-4264-6187-E196E09CD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8F86F9-22B0-1713-58EA-B3265BF6E6EB}"/>
              </a:ext>
            </a:extLst>
          </p:cNvPr>
          <p:cNvSpPr txBox="1"/>
          <p:nvPr/>
        </p:nvSpPr>
        <p:spPr>
          <a:xfrm>
            <a:off x="146029" y="272096"/>
            <a:ext cx="2178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rgbClr val="FF0000"/>
                </a:solidFill>
              </a:rPr>
              <a:t>MEALS</a:t>
            </a:r>
          </a:p>
          <a:p>
            <a:r>
              <a:rPr lang="en-GB" sz="3200" b="1">
                <a:solidFill>
                  <a:srgbClr val="FF0000"/>
                </a:solidFill>
              </a:rPr>
              <a:t>Example:</a:t>
            </a:r>
            <a:r>
              <a:rPr lang="en-GB" sz="4800" b="1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B73CA9-EDCC-5166-27D4-E7FCBD0FCFB8}"/>
              </a:ext>
            </a:extLst>
          </p:cNvPr>
          <p:cNvSpPr txBox="1"/>
          <p:nvPr/>
        </p:nvSpPr>
        <p:spPr>
          <a:xfrm>
            <a:off x="2891211" y="243521"/>
            <a:ext cx="9184064" cy="67403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/>
              <a:t>Breakfast</a:t>
            </a:r>
            <a:r>
              <a:rPr lang="en-GB" sz="2400" b="1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Cereal –e.g. Cornflakes and Rice Crispies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Toast, butter and jam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Cooked breakfast (e.g. scrambled eggs, hash browns, baked beans, sausages, bacon)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Fruit juice, tea &amp; coffee </a:t>
            </a:r>
          </a:p>
          <a:p>
            <a:endParaRPr lang="en-GB" sz="2400" b="1"/>
          </a:p>
          <a:p>
            <a:r>
              <a:rPr lang="en-GB" sz="2400" b="1" u="sng"/>
              <a:t>Packed Lunch</a:t>
            </a:r>
            <a:r>
              <a:rPr lang="en-GB" sz="2400" b="1" dirty="0"/>
              <a:t> </a:t>
            </a:r>
            <a:endParaRPr lang="en-GB" sz="2400" b="1" dirty="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Sandwich / wrap (filled with grated cheese/ham/tuna mayo/egg mayo)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Packet of crisps / chocolate bar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Fruit / squash/ water</a:t>
            </a:r>
          </a:p>
          <a:p>
            <a:endParaRPr lang="en-GB" sz="2400" b="1"/>
          </a:p>
          <a:p>
            <a:r>
              <a:rPr lang="en-GB" sz="2400" b="1" u="sng"/>
              <a:t>Dinner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Choice of mains / vegetarian main / jacket potato with cheese &amp; beans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Ice cream tub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/>
              <a:t>Squash/Water</a:t>
            </a:r>
            <a:endParaRPr lang="en-GB" b="1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3BFC6D-E0BE-7A15-A346-5DA6A6D2B0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29" y="1998877"/>
            <a:ext cx="2298391" cy="16887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55AD32-0596-D637-48C1-C5B28876236A}"/>
              </a:ext>
            </a:extLst>
          </p:cNvPr>
          <p:cNvSpPr txBox="1"/>
          <p:nvPr/>
        </p:nvSpPr>
        <p:spPr>
          <a:xfrm>
            <a:off x="193040" y="4094480"/>
            <a:ext cx="217424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Calibri"/>
                <a:cs typeface="Calibri"/>
              </a:rPr>
              <a:t>Specific dietary requirements will be catered for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Will be asked to select menu choices</a:t>
            </a:r>
          </a:p>
        </p:txBody>
      </p:sp>
    </p:spTree>
    <p:extLst>
      <p:ext uri="{BB962C8B-B14F-4D97-AF65-F5344CB8AC3E}">
        <p14:creationId xmlns:p14="http://schemas.microsoft.com/office/powerpoint/2010/main" val="218818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480111-FF2B-4457-8009-0517BA504F88}"/>
              </a:ext>
            </a:extLst>
          </p:cNvPr>
          <p:cNvSpPr txBox="1"/>
          <p:nvPr/>
        </p:nvSpPr>
        <p:spPr>
          <a:xfrm>
            <a:off x="2802467" y="0"/>
            <a:ext cx="699687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rgbClr val="FF0000"/>
                </a:solidFill>
              </a:rPr>
              <a:t>A sample day: </a:t>
            </a:r>
          </a:p>
          <a:p>
            <a:endParaRPr lang="en-GB" sz="1600" b="1">
              <a:solidFill>
                <a:srgbClr val="FF0000"/>
              </a:solidFill>
            </a:endParaRPr>
          </a:p>
          <a:p>
            <a:r>
              <a:rPr lang="en-GB" b="1"/>
              <a:t>8.00am		breakfast </a:t>
            </a:r>
          </a:p>
          <a:p>
            <a:endParaRPr lang="en-GB" b="1"/>
          </a:p>
          <a:p>
            <a:r>
              <a:rPr lang="en-GB" b="1">
                <a:solidFill>
                  <a:srgbClr val="7030A0"/>
                </a:solidFill>
              </a:rPr>
              <a:t>9.00-10.30am 	1st activity </a:t>
            </a:r>
          </a:p>
          <a:p>
            <a:r>
              <a:rPr lang="en-GB" b="1"/>
              <a:t>10.30-10.45am 	break </a:t>
            </a:r>
          </a:p>
          <a:p>
            <a:r>
              <a:rPr lang="en-GB" b="1">
                <a:solidFill>
                  <a:srgbClr val="7030A0"/>
                </a:solidFill>
              </a:rPr>
              <a:t>10.45am-12.15pm 	2nd activity </a:t>
            </a:r>
          </a:p>
          <a:p>
            <a:endParaRPr lang="en-GB" b="1"/>
          </a:p>
          <a:p>
            <a:r>
              <a:rPr lang="en-GB" b="1"/>
              <a:t>12.15pm 		lunch </a:t>
            </a:r>
          </a:p>
          <a:p>
            <a:endParaRPr lang="en-GB" b="1">
              <a:solidFill>
                <a:srgbClr val="7030A0"/>
              </a:solidFill>
            </a:endParaRPr>
          </a:p>
          <a:p>
            <a:r>
              <a:rPr lang="en-GB" b="1">
                <a:solidFill>
                  <a:srgbClr val="7030A0"/>
                </a:solidFill>
              </a:rPr>
              <a:t>1.45-3.15pm 	3rd activity</a:t>
            </a:r>
            <a:r>
              <a:rPr lang="en-GB" b="1"/>
              <a:t> </a:t>
            </a:r>
          </a:p>
          <a:p>
            <a:r>
              <a:rPr lang="en-GB" b="1"/>
              <a:t>3.15-3.30pm 	break</a:t>
            </a:r>
          </a:p>
          <a:p>
            <a:r>
              <a:rPr lang="en-GB" b="1">
                <a:solidFill>
                  <a:srgbClr val="7030A0"/>
                </a:solidFill>
              </a:rPr>
              <a:t>3.30-5.00pm 	4th activity </a:t>
            </a:r>
          </a:p>
          <a:p>
            <a:endParaRPr lang="en-GB" b="1"/>
          </a:p>
          <a:p>
            <a:r>
              <a:rPr lang="en-GB" b="1"/>
              <a:t>5.30pm 		evening meal </a:t>
            </a:r>
          </a:p>
          <a:p>
            <a:r>
              <a:rPr lang="en-GB" b="1"/>
              <a:t>6.30pm 		free time </a:t>
            </a:r>
          </a:p>
          <a:p>
            <a:endParaRPr lang="en-GB" b="1"/>
          </a:p>
          <a:p>
            <a:r>
              <a:rPr lang="en-GB" b="1">
                <a:solidFill>
                  <a:srgbClr val="7030A0"/>
                </a:solidFill>
              </a:rPr>
              <a:t>7.00-8.30pm 	evening activity </a:t>
            </a:r>
          </a:p>
          <a:p>
            <a:r>
              <a:rPr lang="en-GB" b="1"/>
              <a:t>8.30pm 		return to rooms / get ready for bed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EDC19-4B4F-42E6-8438-FAF62CCCA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8934" y="2481234"/>
            <a:ext cx="2357914" cy="18880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02DB58-9AF5-4FC0-B044-62C4A4092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9533" y="5107327"/>
            <a:ext cx="2250016" cy="14980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32E67C-ED85-4C55-9BA8-292E9E9383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067" y="189452"/>
            <a:ext cx="2463800" cy="16478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7898AD-F82E-4A3C-8093-B3D19723B4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18" y="5372814"/>
            <a:ext cx="5664201" cy="12942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E27D3F-AE62-4ED7-BFBC-B2BDDD694417}"/>
              </a:ext>
            </a:extLst>
          </p:cNvPr>
          <p:cNvSpPr txBox="1"/>
          <p:nvPr/>
        </p:nvSpPr>
        <p:spPr>
          <a:xfrm>
            <a:off x="6096000" y="5351960"/>
            <a:ext cx="316112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>
                <a:solidFill>
                  <a:srgbClr val="FF0000"/>
                </a:solidFill>
              </a:rPr>
              <a:t>Over the week we will do: </a:t>
            </a:r>
          </a:p>
          <a:p>
            <a:pPr lvl="0"/>
            <a:r>
              <a:rPr lang="en-GB" sz="2000" b="1">
                <a:solidFill>
                  <a:srgbClr val="0070C0"/>
                </a:solidFill>
              </a:rPr>
              <a:t>- 4 x 3 hour water sports</a:t>
            </a:r>
            <a:endParaRPr lang="en-US" sz="2000" b="1">
              <a:solidFill>
                <a:srgbClr val="0070C0"/>
              </a:solidFill>
            </a:endParaRPr>
          </a:p>
          <a:p>
            <a:pPr lvl="0"/>
            <a:r>
              <a:rPr lang="en-GB" sz="2000" b="1">
                <a:solidFill>
                  <a:srgbClr val="0070C0"/>
                </a:solidFill>
              </a:rPr>
              <a:t>- 8 x 1.5 hour land-based </a:t>
            </a:r>
            <a:endParaRPr lang="en-US" sz="2000" b="1">
              <a:solidFill>
                <a:srgbClr val="0070C0"/>
              </a:solidFill>
            </a:endParaRPr>
          </a:p>
          <a:p>
            <a:pPr lvl="0"/>
            <a:r>
              <a:rPr lang="en-GB" sz="2000" b="1">
                <a:solidFill>
                  <a:srgbClr val="0070C0"/>
                </a:solidFill>
              </a:rPr>
              <a:t>- 4 x 1.5-hour evening</a:t>
            </a:r>
            <a:endParaRPr lang="en-US" sz="2000" b="1">
              <a:solidFill>
                <a:srgbClr val="0070C0"/>
              </a:solidFill>
            </a:endParaRPr>
          </a:p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EDAEB9-6DAC-4B13-B761-E86185322D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5042" y="377373"/>
            <a:ext cx="2475191" cy="16460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1297486-A09F-4B60-AC4D-91328E5F61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1719" y="348762"/>
            <a:ext cx="2200847" cy="14631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0B2F73E-D335-4AC0-8110-030684EE69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1077" y="2023436"/>
            <a:ext cx="1182727" cy="17740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ED77A4D-2158-4966-BBE1-AF9AF6FDE44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72" y="2529439"/>
            <a:ext cx="2202989" cy="146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6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E51CA1E-D058-4ECE-AFB1-8577CE768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590740"/>
              </p:ext>
            </p:extLst>
          </p:nvPr>
        </p:nvGraphicFramePr>
        <p:xfrm>
          <a:off x="3587586" y="3727545"/>
          <a:ext cx="8374950" cy="286512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485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89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8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7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36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706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Morning</a:t>
                      </a:r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>
                          <a:solidFill>
                            <a:schemeClr val="tx1"/>
                          </a:solidFill>
                        </a:rPr>
                        <a:t>Afternoon</a:t>
                      </a:r>
                    </a:p>
                    <a:p>
                      <a:pPr algn="ctr"/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Evening</a:t>
                      </a:r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Sessions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Monday</a:t>
                      </a:r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Travel</a:t>
                      </a:r>
                      <a:r>
                        <a:rPr lang="en-GB" b="1" baseline="0">
                          <a:solidFill>
                            <a:schemeClr val="tx1"/>
                          </a:solidFill>
                        </a:rPr>
                        <a:t> to Croft Farm</a:t>
                      </a:r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Intro Tour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Archery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Giant Cluedo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Tuesday</a:t>
                      </a:r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Kayaking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Orienteering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Sensory Trail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Egg Protector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Wednesday</a:t>
                      </a:r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Fencing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Climbing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Raft Building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Camp Fire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Thursday</a:t>
                      </a:r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Canoeing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Abseiling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Buggy Build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Disco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Friday</a:t>
                      </a:r>
                      <a:endParaRPr lang="en-GB" b="1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Sailing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</a:rPr>
                        <a:t>Travel back to school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F221198-039B-4DF4-97F5-A1C9D4707CB3}"/>
              </a:ext>
            </a:extLst>
          </p:cNvPr>
          <p:cNvSpPr txBox="1"/>
          <p:nvPr/>
        </p:nvSpPr>
        <p:spPr>
          <a:xfrm>
            <a:off x="4204146" y="71246"/>
            <a:ext cx="3525688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b="1" dirty="0"/>
              <a:t>Abseiling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Archery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Buggy Building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Canoeing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Circus Skills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Climbing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Dance Mania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Fencing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Initiative Exercises</a:t>
            </a:r>
            <a:endParaRPr lang="en-GB" b="1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Kayaking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Mini Olympics</a:t>
            </a:r>
            <a:endParaRPr lang="en-GB" b="1" dirty="0">
              <a:ea typeface="Calibri"/>
              <a:cs typeface="Calibri"/>
            </a:endParaRPr>
          </a:p>
          <a:p>
            <a:endParaRPr lang="en-GB" b="1">
              <a:highlight>
                <a:srgbClr val="FFFF00"/>
              </a:highlight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A06144-145F-4EBB-B064-DC4B728B7ACF}"/>
              </a:ext>
            </a:extLst>
          </p:cNvPr>
          <p:cNvSpPr txBox="1"/>
          <p:nvPr/>
        </p:nvSpPr>
        <p:spPr>
          <a:xfrm>
            <a:off x="8132715" y="215048"/>
            <a:ext cx="26642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Orienteering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Raft Building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Rocket Launch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Sailing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Sensory Trail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Sit on Top Kayak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Stand Up Paddle Boarding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Team Challenge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Wide Games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/>
              <a:t>Windsurfing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129B82-96D3-987A-EBB7-70049455E5FE}"/>
              </a:ext>
            </a:extLst>
          </p:cNvPr>
          <p:cNvSpPr txBox="1"/>
          <p:nvPr/>
        </p:nvSpPr>
        <p:spPr>
          <a:xfrm>
            <a:off x="1457325" y="44577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highlight>
                  <a:srgbClr val="FFFF00"/>
                </a:highlight>
              </a:rPr>
              <a:t>EXAMPLE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4F9EC8-8D8C-72B5-F211-032B57F2B5C2}"/>
              </a:ext>
            </a:extLst>
          </p:cNvPr>
          <p:cNvSpPr txBox="1"/>
          <p:nvPr/>
        </p:nvSpPr>
        <p:spPr>
          <a:xfrm>
            <a:off x="847725" y="14287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/>
              <a:t>To be confirmed – from: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4290658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E490E-CB79-D4E6-BB68-E45334A1A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DC6074-3F92-E7B4-9192-5A8A23236009}"/>
              </a:ext>
            </a:extLst>
          </p:cNvPr>
          <p:cNvSpPr txBox="1"/>
          <p:nvPr/>
        </p:nvSpPr>
        <p:spPr>
          <a:xfrm>
            <a:off x="143760" y="819884"/>
            <a:ext cx="112721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See kit list</a:t>
            </a:r>
            <a:r>
              <a:rPr lang="en-US" sz="3200" b="1" dirty="0">
                <a:solidFill>
                  <a:srgbClr val="000000"/>
                </a:solidFill>
              </a:rPr>
              <a:t> </a:t>
            </a:r>
            <a:endParaRPr lang="en-US" sz="3200" b="1" i="0" u="none" strike="noStrike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Your child will have to </a:t>
            </a:r>
            <a:r>
              <a:rPr lang="en-US" sz="3200" b="1" i="0" u="sng" strike="noStrike" dirty="0">
                <a:solidFill>
                  <a:srgbClr val="000000"/>
                </a:solidFill>
                <a:effectLst/>
              </a:rPr>
              <a:t>carry everything </a:t>
            </a: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from the coach to their accommodation </a:t>
            </a:r>
            <a:r>
              <a:rPr lang="en-US" sz="3200" b="1" dirty="0">
                <a:solidFill>
                  <a:srgbClr val="000000"/>
                </a:solidFill>
              </a:rPr>
              <a:t>- </a:t>
            </a: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please do not bring too much!</a:t>
            </a:r>
            <a:r>
              <a:rPr lang="en-US" sz="3200" b="1" i="0" dirty="0">
                <a:solidFill>
                  <a:srgbClr val="000000"/>
                </a:solidFill>
                <a:effectLst/>
              </a:rPr>
              <a:t>​</a:t>
            </a:r>
            <a:endParaRPr lang="en-US" sz="3200" b="1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 algn="l" rtl="0" fontAlgn="base">
              <a:buFont typeface="Arial" panose="020B0604020202020204" pitchFamily="34" charset="0"/>
              <a:buChar char="•"/>
            </a:pPr>
            <a:r>
              <a:rPr lang="en-US" sz="3200" b="1" u="sng" dirty="0">
                <a:solidFill>
                  <a:srgbClr val="000000"/>
                </a:solidFill>
              </a:rPr>
              <a:t>Pack</a:t>
            </a:r>
            <a:r>
              <a:rPr lang="en-US" sz="3200" b="1" i="0" u="sng" strike="noStrike" dirty="0">
                <a:solidFill>
                  <a:srgbClr val="000000"/>
                </a:solidFill>
                <a:effectLst/>
              </a:rPr>
              <a:t> with your child</a:t>
            </a:r>
            <a:r>
              <a:rPr lang="en-US" sz="3200" b="1" u="sng" dirty="0">
                <a:solidFill>
                  <a:srgbClr val="000000"/>
                </a:solidFill>
              </a:rPr>
              <a:t>,</a:t>
            </a: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 so they know what they have got!</a:t>
            </a:r>
            <a:r>
              <a:rPr lang="en-US" sz="3200" b="1" i="0" dirty="0">
                <a:solidFill>
                  <a:srgbClr val="000000"/>
                </a:solidFill>
                <a:effectLst/>
              </a:rPr>
              <a:t>​</a:t>
            </a:r>
            <a:endParaRPr lang="en-US" sz="3200" b="1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Please, please </a:t>
            </a:r>
            <a:r>
              <a:rPr lang="en-US" sz="3200" b="1" i="0" u="sng" strike="noStrike" dirty="0">
                <a:solidFill>
                  <a:srgbClr val="000000"/>
                </a:solidFill>
                <a:effectLst/>
              </a:rPr>
              <a:t>label everything</a:t>
            </a: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, including bags that bedding is put in</a:t>
            </a:r>
            <a:r>
              <a:rPr lang="en-US" sz="3200" b="1" dirty="0">
                <a:solidFill>
                  <a:srgbClr val="000000"/>
                </a:solidFill>
              </a:rPr>
              <a:t> a </a:t>
            </a:r>
            <a:r>
              <a:rPr lang="en-US" sz="3200" b="1" dirty="0">
                <a:solidFill>
                  <a:srgbClr val="000000"/>
                </a:solidFill>
                <a:ea typeface="Calibri"/>
                <a:cs typeface="Calibri"/>
              </a:rPr>
              <a:t>separate named bag for last day's change of clothes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24DB15-1B63-DDD7-A7BA-4376A4609A11}"/>
              </a:ext>
            </a:extLst>
          </p:cNvPr>
          <p:cNvSpPr txBox="1"/>
          <p:nvPr/>
        </p:nvSpPr>
        <p:spPr>
          <a:xfrm>
            <a:off x="322868" y="173553"/>
            <a:ext cx="6094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>
                <a:solidFill>
                  <a:srgbClr val="FF0000"/>
                </a:solidFill>
              </a:rPr>
              <a:t>WHAT TO BRING</a:t>
            </a:r>
            <a:endParaRPr lang="en-GB" sz="1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674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D219AB-8AA1-4F7B-8D58-0253ADB4C0D4}"/>
              </a:ext>
            </a:extLst>
          </p:cNvPr>
          <p:cNvSpPr txBox="1"/>
          <p:nvPr/>
        </p:nvSpPr>
        <p:spPr>
          <a:xfrm>
            <a:off x="1934142" y="-88904"/>
            <a:ext cx="79925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rgbClr val="FF0000"/>
                </a:solidFill>
              </a:rPr>
              <a:t>KIT LIST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81F66-192F-4C6B-AAB7-35DE050A867A}"/>
              </a:ext>
            </a:extLst>
          </p:cNvPr>
          <p:cNvSpPr txBox="1"/>
          <p:nvPr/>
        </p:nvSpPr>
        <p:spPr>
          <a:xfrm>
            <a:off x="305909" y="613266"/>
            <a:ext cx="11708189" cy="62478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b="1">
                <a:ea typeface="+mn-lt"/>
                <a:cs typeface="+mn-lt"/>
              </a:rPr>
              <a:t> </a:t>
            </a:r>
            <a:r>
              <a:rPr lang="en-GB" sz="1600" b="1">
                <a:ea typeface="+mn-lt"/>
                <a:cs typeface="+mn-lt"/>
              </a:rPr>
              <a:t>Clothes</a:t>
            </a:r>
            <a:endParaRPr lang="en-US" sz="1600" b="1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Night wear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Underwear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10 Pairs of socks (including plenty of spares)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Trousers (It is important that the students do not wear jeans whilst doing the activities for safety and comfort reasons)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Shorts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T-Shirts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Long sleeved top for archery Jumper/sweatshirt/fleece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Waterproof jacket/anorak Waterproof trousers or trousers that can get muddy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Disco Clothes</a:t>
            </a:r>
          </a:p>
          <a:p>
            <a:pPr marL="171450" indent="-171450">
              <a:buFont typeface="Arial"/>
              <a:buChar char="•"/>
            </a:pPr>
            <a:endParaRPr lang="en-GB" sz="1600">
              <a:ea typeface="+mn-lt"/>
              <a:cs typeface="+mn-lt"/>
            </a:endParaRPr>
          </a:p>
          <a:p>
            <a:r>
              <a:rPr lang="en-GB" sz="1600" b="1">
                <a:ea typeface="+mn-lt"/>
                <a:cs typeface="+mn-lt"/>
              </a:rPr>
              <a:t>Other</a:t>
            </a: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Towels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Swimwear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Trainers or other substantial footwear, plus extra to get wet/dirty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Toiletries Toothbrush Toothpaste Sponge/facecloth Soap / Shower gel Hair products i.e. shampoo/conditioner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Hair ties (for long hair)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Sun cream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Sunglasses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Book/magazine to read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Water bottle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Gloves/hat/cap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Camera (</a:t>
            </a:r>
            <a:r>
              <a:rPr lang="en-GB" sz="1600" b="1">
                <a:ea typeface="+mn-lt"/>
                <a:cs typeface="+mn-lt"/>
              </a:rPr>
              <a:t>NOT a phone or tablet – even if SIM has been removed</a:t>
            </a:r>
            <a:r>
              <a:rPr lang="en-GB" sz="1600">
                <a:ea typeface="+mn-lt"/>
                <a:cs typeface="+mn-lt"/>
              </a:rPr>
              <a:t>)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Small Torch </a:t>
            </a:r>
            <a:endParaRPr lang="en-US" sz="160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600">
                <a:ea typeface="+mn-lt"/>
                <a:cs typeface="+mn-lt"/>
              </a:rPr>
              <a:t>Sleeping bag/duvet and pillow (children only)</a:t>
            </a:r>
            <a:endParaRPr lang="en-US" sz="16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0586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72CA2-75CA-1E38-6B39-9C078BDED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1C366C-9B03-D5D3-D939-1730F8146C7A}"/>
              </a:ext>
            </a:extLst>
          </p:cNvPr>
          <p:cNvSpPr txBox="1"/>
          <p:nvPr/>
        </p:nvSpPr>
        <p:spPr>
          <a:xfrm>
            <a:off x="143760" y="819884"/>
            <a:ext cx="11272100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rtl="0" fontAlgn="base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0000"/>
                </a:solidFill>
              </a:rPr>
              <a:t>old</a:t>
            </a:r>
            <a:r>
              <a:rPr lang="en-GB" sz="3200" b="1" i="0" u="none" strike="noStrike" dirty="0">
                <a:solidFill>
                  <a:srgbClr val="000000"/>
                </a:solidFill>
                <a:effectLst/>
              </a:rPr>
              <a:t> clothes you don’t mind getting </a:t>
            </a:r>
            <a:r>
              <a:rPr lang="en-GB" sz="3200" b="1" dirty="0">
                <a:solidFill>
                  <a:srgbClr val="000000"/>
                </a:solidFill>
              </a:rPr>
              <a:t>dirty</a:t>
            </a:r>
            <a:r>
              <a:rPr lang="en-GB" sz="3200" b="1" i="0" dirty="0">
                <a:solidFill>
                  <a:srgbClr val="000000"/>
                </a:solidFill>
                <a:effectLst/>
              </a:rPr>
              <a:t>​</a:t>
            </a:r>
          </a:p>
          <a:p>
            <a:pPr marL="457200" indent="-457200" rtl="0" fontAlgn="base">
              <a:buFont typeface="Arial" panose="020B0604020202020204" pitchFamily="34" charset="0"/>
              <a:buChar char="•"/>
            </a:pPr>
            <a:r>
              <a:rPr lang="en-GB" sz="3200" b="1" i="0" u="none" strike="noStrike" dirty="0">
                <a:solidFill>
                  <a:srgbClr val="000000"/>
                </a:solidFill>
                <a:effectLst/>
              </a:rPr>
              <a:t>old trainers that you don’t mind getting </a:t>
            </a:r>
            <a:r>
              <a:rPr lang="en-GB" sz="3200" b="1" dirty="0">
                <a:solidFill>
                  <a:srgbClr val="000000"/>
                </a:solidFill>
              </a:rPr>
              <a:t>wet/dirty</a:t>
            </a:r>
            <a:r>
              <a:rPr lang="en-GB" sz="3200" b="1" i="0" u="none" strike="noStrike" dirty="0">
                <a:solidFill>
                  <a:srgbClr val="000000"/>
                </a:solidFill>
                <a:effectLst/>
              </a:rPr>
              <a:t> </a:t>
            </a:r>
            <a:r>
              <a:rPr lang="en-GB" sz="3200" b="1" i="0" dirty="0">
                <a:solidFill>
                  <a:srgbClr val="000000"/>
                </a:solidFill>
                <a:effectLst/>
              </a:rPr>
              <a:t>​</a:t>
            </a:r>
            <a:endParaRPr lang="en-GB" sz="3200" b="1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 rtl="0" fontAlgn="base">
              <a:buFont typeface="Arial" panose="020B0604020202020204" pitchFamily="34" charset="0"/>
              <a:buChar char="•"/>
            </a:pPr>
            <a:r>
              <a:rPr lang="en-GB" sz="3200" b="1" i="0" u="none" strike="noStrike">
                <a:solidFill>
                  <a:srgbClr val="000000"/>
                </a:solidFill>
                <a:effectLst/>
              </a:rPr>
              <a:t>spare pair of trainers / shoes to wear home</a:t>
            </a:r>
            <a:r>
              <a:rPr lang="en-GB" sz="3200" b="1" i="0">
                <a:solidFill>
                  <a:srgbClr val="000000"/>
                </a:solidFill>
                <a:effectLst/>
              </a:rPr>
              <a:t>​</a:t>
            </a:r>
            <a:endParaRPr lang="en-GB" sz="3200" b="1" i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 rtl="0" fontAlgn="base">
              <a:buFont typeface="Arial" panose="020B0604020202020204" pitchFamily="34" charset="0"/>
              <a:buChar char="•"/>
            </a:pPr>
            <a:r>
              <a:rPr lang="en-GB" sz="3200" b="1">
                <a:solidFill>
                  <a:srgbClr val="000000"/>
                </a:solidFill>
              </a:rPr>
              <a:t>'wet</a:t>
            </a:r>
            <a:r>
              <a:rPr lang="en-GB" sz="3200" b="1" i="0" u="none" strike="noStrike">
                <a:solidFill>
                  <a:srgbClr val="000000"/>
                </a:solidFill>
                <a:effectLst/>
              </a:rPr>
              <a:t> clothes</a:t>
            </a:r>
            <a:r>
              <a:rPr lang="en-GB" sz="3200" b="1">
                <a:solidFill>
                  <a:srgbClr val="000000"/>
                </a:solidFill>
              </a:rPr>
              <a:t>'</a:t>
            </a:r>
            <a:r>
              <a:rPr lang="en-GB" sz="3200" b="1" i="0" u="none" strike="noStrike">
                <a:solidFill>
                  <a:srgbClr val="000000"/>
                </a:solidFill>
                <a:effectLst/>
              </a:rPr>
              <a:t>  (including trainers, swimming costume, clothes to </a:t>
            </a:r>
            <a:r>
              <a:rPr lang="en-GB" sz="3200" b="1" i="0" u="none" strike="noStrike" dirty="0">
                <a:solidFill>
                  <a:srgbClr val="000000"/>
                </a:solidFill>
                <a:effectLst/>
              </a:rPr>
              <a:t>wear in the water)</a:t>
            </a:r>
            <a:r>
              <a:rPr lang="en-GB" sz="3200" b="1" i="0" dirty="0">
                <a:solidFill>
                  <a:srgbClr val="000000"/>
                </a:solidFill>
                <a:effectLst/>
              </a:rPr>
              <a:t>​</a:t>
            </a:r>
            <a:endParaRPr lang="en-GB" sz="3200" b="1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2E4E8F-E42E-1495-D985-36A8BF9AA2AD}"/>
              </a:ext>
            </a:extLst>
          </p:cNvPr>
          <p:cNvSpPr txBox="1"/>
          <p:nvPr/>
        </p:nvSpPr>
        <p:spPr>
          <a:xfrm>
            <a:off x="322868" y="173553"/>
            <a:ext cx="6094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>
                <a:solidFill>
                  <a:srgbClr val="FF0000"/>
                </a:solidFill>
              </a:rPr>
              <a:t>WHAT TO BRING</a:t>
            </a:r>
            <a:endParaRPr lang="en-GB" sz="1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346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EC08-817F-CF53-1DE7-9A833AA4B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1D5AB1-690C-6F19-805F-2FEB8EAB21F7}"/>
              </a:ext>
            </a:extLst>
          </p:cNvPr>
          <p:cNvSpPr txBox="1"/>
          <p:nvPr/>
        </p:nvSpPr>
        <p:spPr>
          <a:xfrm>
            <a:off x="1843115" y="-80837"/>
            <a:ext cx="799253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 b="1">
                <a:solidFill>
                  <a:srgbClr val="FF0000"/>
                </a:solidFill>
                <a:ea typeface="Calibri"/>
                <a:cs typeface="Calibri"/>
              </a:rPr>
              <a:t>WHAT TO BRING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E23432-22EF-71BE-B4C8-1C8B87B5BB86}"/>
              </a:ext>
            </a:extLst>
          </p:cNvPr>
          <p:cNvSpPr txBox="1"/>
          <p:nvPr/>
        </p:nvSpPr>
        <p:spPr>
          <a:xfrm>
            <a:off x="415880" y="829562"/>
            <a:ext cx="11364187" cy="48705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l" rtl="0" fontAlgn="base">
              <a:buFont typeface="Arial" panose="020B0604020202020204" pitchFamily="34" charset="0"/>
              <a:buChar char="•"/>
            </a:pP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Packed lunch</a:t>
            </a:r>
            <a:r>
              <a:rPr lang="en-US" sz="3200" i="0" u="none" strike="noStrike" dirty="0">
                <a:solidFill>
                  <a:srgbClr val="000000"/>
                </a:solidFill>
                <a:effectLst/>
              </a:rPr>
              <a:t> for first day (</a:t>
            </a:r>
            <a:r>
              <a:rPr lang="en-US" sz="3200" b="1" i="0" u="none" strike="noStrike" dirty="0">
                <a:solidFill>
                  <a:srgbClr val="000000"/>
                </a:solidFill>
                <a:effectLst/>
              </a:rPr>
              <a:t>no other food please</a:t>
            </a:r>
            <a:r>
              <a:rPr lang="en-US" sz="3200" i="0" u="none" strike="noStrike" dirty="0">
                <a:solidFill>
                  <a:srgbClr val="000000"/>
                </a:solidFill>
                <a:effectLst/>
              </a:rPr>
              <a:t>)</a:t>
            </a:r>
            <a:r>
              <a:rPr lang="en-US" sz="3200" i="0" dirty="0">
                <a:solidFill>
                  <a:srgbClr val="000000"/>
                </a:solidFill>
                <a:effectLst/>
              </a:rPr>
              <a:t>​</a:t>
            </a:r>
            <a:endParaRPr lang="en-US"/>
          </a:p>
          <a:p>
            <a:pPr marL="457200" indent="-457200" algn="l" rtl="0" fontAlgn="base">
              <a:buFont typeface="Arial" panose="020B0604020202020204" pitchFamily="34" charset="0"/>
              <a:buChar char="•"/>
            </a:pPr>
            <a:r>
              <a:rPr lang="en-US" sz="3200" i="0" u="none" strike="noStrike" dirty="0">
                <a:solidFill>
                  <a:srgbClr val="000000"/>
                </a:solidFill>
                <a:effectLst/>
              </a:rPr>
              <a:t>Plastic bag to bring dirty and wet clothes home in!</a:t>
            </a:r>
            <a:r>
              <a:rPr lang="en-US" sz="3200" i="0" dirty="0">
                <a:solidFill>
                  <a:srgbClr val="000000"/>
                </a:solidFill>
                <a:effectLst/>
              </a:rPr>
              <a:t>​</a:t>
            </a:r>
            <a:endParaRPr lang="en-US" sz="3200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 algn="l" rtl="0" fontAlgn="base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No</a:t>
            </a:r>
            <a:r>
              <a:rPr lang="en-US" sz="3200" i="0" u="none" strike="noStrike" dirty="0">
                <a:solidFill>
                  <a:srgbClr val="000000"/>
                </a:solidFill>
                <a:effectLst/>
              </a:rPr>
              <a:t> aerosols</a:t>
            </a:r>
            <a:r>
              <a:rPr lang="en-US" sz="3200" i="0" dirty="0">
                <a:solidFill>
                  <a:srgbClr val="000000"/>
                </a:solidFill>
                <a:effectLst/>
              </a:rPr>
              <a:t>​</a:t>
            </a:r>
            <a:endParaRPr lang="en-US" sz="3200" i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3200" b="1" i="0" strike="noStrike" dirty="0">
                <a:solidFill>
                  <a:srgbClr val="000000"/>
                </a:solidFill>
                <a:effectLst/>
              </a:rPr>
              <a:t>No</a:t>
            </a:r>
            <a:r>
              <a:rPr lang="en-US" sz="3200" i="0" u="none" strike="noStrike" dirty="0">
                <a:solidFill>
                  <a:srgbClr val="000000"/>
                </a:solidFill>
                <a:effectLst/>
              </a:rPr>
              <a:t> money</a:t>
            </a:r>
            <a:r>
              <a:rPr lang="en-US" sz="3200" dirty="0">
                <a:solidFill>
                  <a:srgbClr val="000000"/>
                </a:solidFill>
              </a:rPr>
              <a:t> </a:t>
            </a:r>
            <a:r>
              <a:rPr lang="en-US" sz="3200" i="0" u="none" strike="noStrike" dirty="0">
                <a:solidFill>
                  <a:srgbClr val="000000"/>
                </a:solidFill>
                <a:effectLst/>
              </a:rPr>
              <a:t>needed</a:t>
            </a:r>
            <a:endParaRPr lang="en-US" sz="3200" i="0" u="none" strike="noStrike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>
              <a:solidFill>
                <a:srgbClr val="000000"/>
              </a:solidFill>
              <a:ea typeface="Calibri" panose="020F0502020204030204"/>
              <a:cs typeface="Calibri" panose="020F0502020204030204"/>
            </a:endParaRPr>
          </a:p>
          <a:p>
            <a:pPr>
              <a:lnSpc>
                <a:spcPts val="2700"/>
              </a:lnSpc>
            </a:pPr>
            <a:r>
              <a:rPr lang="en-GB" sz="3200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Optional </a:t>
            </a:r>
          </a:p>
          <a:p>
            <a:pPr marL="914400" lvl="1" indent="-457200">
              <a:buFont typeface="Arial,Sans-Serif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Pocket-sized game / book / small toy / pack of cards </a:t>
            </a:r>
            <a:r>
              <a:rPr lang="en-GB" sz="3200" b="1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(no electricals) </a:t>
            </a:r>
            <a:r>
              <a:rPr lang="en-GB" sz="3200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 </a:t>
            </a:r>
          </a:p>
          <a:p>
            <a:pPr marL="914400" lvl="1" indent="-457200">
              <a:buFont typeface="Arial,Sans-Serif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Teddy </a:t>
            </a:r>
            <a:endParaRPr lang="en-GB" sz="3200" dirty="0">
              <a:solidFill>
                <a:srgbClr val="000000"/>
              </a:solidFill>
              <a:ea typeface="Calibri" panose="020F0502020204030204"/>
              <a:cs typeface="Calibri" panose="020F0502020204030204"/>
            </a:endParaRPr>
          </a:p>
          <a:p>
            <a:pPr marL="914400" lvl="1" indent="-457200">
              <a:buFont typeface="Arial,Sans-Serif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Camera (</a:t>
            </a:r>
            <a:r>
              <a:rPr lang="en-GB" sz="3200" b="1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not a mobile phone or tablet – even without SIM</a:t>
            </a:r>
            <a:r>
              <a:rPr lang="en-GB" sz="3200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) 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2442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7CDCE9-52DE-4215-82EB-55860AE10B57}"/>
              </a:ext>
            </a:extLst>
          </p:cNvPr>
          <p:cNvSpPr txBox="1"/>
          <p:nvPr/>
        </p:nvSpPr>
        <p:spPr>
          <a:xfrm>
            <a:off x="301658" y="819884"/>
            <a:ext cx="11792932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u="sng">
                <a:solidFill>
                  <a:srgbClr val="FF0000"/>
                </a:solidFill>
              </a:rPr>
              <a:t>Monday 13</a:t>
            </a:r>
            <a:r>
              <a:rPr lang="en-GB" sz="2800" b="1" u="sng" baseline="30000">
                <a:solidFill>
                  <a:srgbClr val="FF0000"/>
                </a:solidFill>
              </a:rPr>
              <a:t>th</a:t>
            </a:r>
            <a:r>
              <a:rPr lang="en-GB" sz="2800" b="1" u="sng" dirty="0">
                <a:solidFill>
                  <a:srgbClr val="FF0000"/>
                </a:solidFill>
              </a:rPr>
              <a:t> July</a:t>
            </a:r>
            <a:endParaRPr lang="en-GB" sz="2800" b="1" u="sng" dirty="0">
              <a:solidFill>
                <a:srgbClr val="FF0000"/>
              </a:solidFill>
              <a:ea typeface="Calibri"/>
              <a:cs typeface="Calibri"/>
            </a:endParaRPr>
          </a:p>
          <a:p>
            <a:r>
              <a:rPr lang="en-GB" sz="2800" b="1" dirty="0"/>
              <a:t>Children to arrive at school – </a:t>
            </a:r>
            <a:r>
              <a:rPr lang="en-GB" sz="2800" b="1" dirty="0">
                <a:solidFill>
                  <a:srgbClr val="FF0000"/>
                </a:solidFill>
              </a:rPr>
              <a:t>time to be confirmed</a:t>
            </a:r>
            <a:r>
              <a:rPr lang="en-GB" sz="2800" b="1" dirty="0"/>
              <a:t> - with their clothing &amp; </a:t>
            </a:r>
            <a:r>
              <a:rPr lang="en-GB" sz="2800" b="1"/>
              <a:t>sleeping bags and pillows.  Please pack light!   We are leaving at approximately 10am </a:t>
            </a:r>
            <a:r>
              <a:rPr lang="en-GB" sz="2800" b="1" dirty="0">
                <a:highlight>
                  <a:srgbClr val="FFFF00"/>
                </a:highlight>
              </a:rPr>
              <a:t>(time tbc)</a:t>
            </a:r>
            <a:r>
              <a:rPr lang="en-GB" sz="2800" b="1" dirty="0"/>
              <a:t>.</a:t>
            </a:r>
            <a:endParaRPr lang="en-GB" sz="2800" b="1" dirty="0">
              <a:ea typeface="Calibri"/>
              <a:cs typeface="Calibri"/>
            </a:endParaRPr>
          </a:p>
          <a:p>
            <a:endParaRPr lang="en-GB" sz="2800" b="1" dirty="0">
              <a:ea typeface="Calibri"/>
              <a:cs typeface="Calibri"/>
            </a:endParaRPr>
          </a:p>
          <a:p>
            <a:r>
              <a:rPr lang="en-GB" sz="2800" b="1"/>
              <a:t>ALL CHILDREN MUST BRING A PACKED LUNCH to have when they arrive at Croft </a:t>
            </a:r>
            <a:r>
              <a:rPr lang="en-GB" sz="2800" b="1" dirty="0"/>
              <a:t>Farm.</a:t>
            </a:r>
            <a:endParaRPr lang="en-GB" sz="2800" b="1" dirty="0">
              <a:ea typeface="Calibri"/>
              <a:cs typeface="Calibri"/>
            </a:endParaRPr>
          </a:p>
          <a:p>
            <a:endParaRPr lang="en-GB" sz="2800" b="1" dirty="0">
              <a:ea typeface="Calibri"/>
              <a:cs typeface="Calibri"/>
            </a:endParaRPr>
          </a:p>
          <a:p>
            <a:r>
              <a:rPr lang="en-GB" sz="2800" b="1" u="sng">
                <a:solidFill>
                  <a:srgbClr val="FF0000"/>
                </a:solidFill>
                <a:ea typeface="Calibri"/>
                <a:cs typeface="Calibri"/>
              </a:rPr>
              <a:t>Friday 17</a:t>
            </a:r>
            <a:r>
              <a:rPr lang="en-GB" sz="2800" b="1" u="sng" baseline="30000">
                <a:solidFill>
                  <a:srgbClr val="FF0000"/>
                </a:solidFill>
                <a:ea typeface="Calibri"/>
                <a:cs typeface="Calibri"/>
              </a:rPr>
              <a:t>th</a:t>
            </a:r>
            <a:r>
              <a:rPr lang="en-GB" sz="2800" b="1" u="sng" dirty="0">
                <a:solidFill>
                  <a:srgbClr val="FF0000"/>
                </a:solidFill>
                <a:ea typeface="Calibri"/>
                <a:cs typeface="Calibri"/>
              </a:rPr>
              <a:t> July </a:t>
            </a:r>
            <a:endParaRPr lang="en-GB" sz="2800" b="1" u="sng" dirty="0">
              <a:ea typeface="Calibri"/>
              <a:cs typeface="Calibri"/>
            </a:endParaRPr>
          </a:p>
          <a:p>
            <a:r>
              <a:rPr lang="en-GB" sz="2800" b="1" dirty="0">
                <a:ea typeface="Calibri"/>
                <a:cs typeface="Calibri"/>
              </a:rPr>
              <a:t>We should arrive back by 3.15pm (pick up as normal).  </a:t>
            </a:r>
            <a:endParaRPr lang="en-GB" b="1" dirty="0">
              <a:ea typeface="Calibri"/>
              <a:cs typeface="Calibri"/>
            </a:endParaRPr>
          </a:p>
          <a:p>
            <a:r>
              <a:rPr lang="en-GB" sz="2800" b="1" dirty="0">
                <a:ea typeface="Calibri"/>
                <a:cs typeface="Calibri"/>
              </a:rPr>
              <a:t>If delayed, we will let the office know – we will notify you if it is going to be after 3.30pm.</a:t>
            </a:r>
            <a:endParaRPr lang="en-GB" b="1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09693C-524D-88D6-2985-04C43196E2AF}"/>
              </a:ext>
            </a:extLst>
          </p:cNvPr>
          <p:cNvSpPr txBox="1"/>
          <p:nvPr/>
        </p:nvSpPr>
        <p:spPr>
          <a:xfrm>
            <a:off x="605673" y="173553"/>
            <a:ext cx="6094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>
                <a:solidFill>
                  <a:srgbClr val="FF0000"/>
                </a:solidFill>
              </a:rPr>
              <a:t>TIMINGS</a:t>
            </a:r>
            <a:endParaRPr lang="en-GB" sz="1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47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97C427-D414-A6FA-0E0A-6AE2848FF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F3D64-5F2C-8A1C-FF1C-10CD4C134FC1}"/>
              </a:ext>
            </a:extLst>
          </p:cNvPr>
          <p:cNvSpPr txBox="1"/>
          <p:nvPr/>
        </p:nvSpPr>
        <p:spPr>
          <a:xfrm>
            <a:off x="162613" y="870408"/>
            <a:ext cx="11913123" cy="52937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/>
              <a:t>All medication must be brought to the school office by </a:t>
            </a:r>
            <a:r>
              <a:rPr lang="en-GB" sz="3200" dirty="0">
                <a:solidFill>
                  <a:srgbClr val="000000"/>
                </a:solidFill>
              </a:rPr>
              <a:t>Monday 6th </a:t>
            </a:r>
            <a:r>
              <a:rPr lang="en-GB" sz="3200">
                <a:solidFill>
                  <a:srgbClr val="000000"/>
                </a:solidFill>
              </a:rPr>
              <a:t>July </a:t>
            </a:r>
            <a:r>
              <a:rPr lang="en-GB" sz="3200" b="1"/>
              <a:t>with </a:t>
            </a:r>
            <a:endParaRPr lang="en-GB" sz="3200" b="1">
              <a:ea typeface="Calibri"/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 sz="3200" b="1" dirty="0"/>
              <a:t>signed consent form</a:t>
            </a:r>
            <a:endParaRPr lang="en-GB" sz="3200" b="1" dirty="0">
              <a:ea typeface="Calibri"/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 sz="3200" b="1" dirty="0"/>
              <a:t>in original packaging from pharmacy, with information leaflet, and</a:t>
            </a:r>
            <a:endParaRPr lang="en-GB" sz="3200" b="1" dirty="0">
              <a:ea typeface="Calibri"/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 sz="3200" b="1" dirty="0"/>
              <a:t>if prescribed, it must come in with prescription label on</a:t>
            </a:r>
            <a:endParaRPr lang="en-GB" sz="3200" b="1" dirty="0">
              <a:ea typeface="Calibri"/>
              <a:cs typeface="Calibri"/>
            </a:endParaRPr>
          </a:p>
          <a:p>
            <a:endParaRPr lang="en-GB" sz="3200" b="1"/>
          </a:p>
          <a:p>
            <a:r>
              <a:rPr lang="en-GB" sz="3200" dirty="0"/>
              <a:t>We will be taking Calpol (no need to send it in).</a:t>
            </a:r>
            <a:endParaRPr lang="en-GB" sz="3200" dirty="0">
              <a:ea typeface="Calibri"/>
              <a:cs typeface="Calibri"/>
            </a:endParaRPr>
          </a:p>
          <a:p>
            <a:r>
              <a:rPr lang="en-GB" sz="3200" dirty="0">
                <a:ea typeface="Calibri"/>
                <a:cs typeface="Calibri"/>
              </a:rPr>
              <a:t>You will get an email about this after </a:t>
            </a:r>
            <a:r>
              <a:rPr lang="en-GB" sz="3200">
                <a:ea typeface="Calibri"/>
                <a:cs typeface="Calibri"/>
              </a:rPr>
              <a:t>half term.</a:t>
            </a:r>
            <a:endParaRPr lang="en-GB" sz="3200" dirty="0">
              <a:ea typeface="Calibri"/>
              <a:cs typeface="Calibri"/>
            </a:endParaRPr>
          </a:p>
          <a:p>
            <a:endParaRPr lang="en-GB" sz="3200" b="1">
              <a:solidFill>
                <a:srgbClr val="000000"/>
              </a:solidFill>
            </a:endParaRPr>
          </a:p>
          <a:p>
            <a:r>
              <a:rPr lang="en-GB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Please </a:t>
            </a:r>
            <a:r>
              <a:rPr lang="en-GB" sz="3200" b="1" u="sng" dirty="0">
                <a:solidFill>
                  <a:srgbClr val="FF0000"/>
                </a:solidFill>
                <a:highlight>
                  <a:srgbClr val="FFFF00"/>
                </a:highlight>
              </a:rPr>
              <a:t>do not </a:t>
            </a:r>
            <a:r>
              <a:rPr lang="en-GB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bring it in on the morning of the trip.</a:t>
            </a:r>
            <a:endParaRPr lang="en-GB" sz="3200" b="1" dirty="0">
              <a:ea typeface="Calibri"/>
              <a:cs typeface="Calibri"/>
            </a:endParaRPr>
          </a:p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58C737-E8B6-CA0F-C81A-86C13D44BAA3}"/>
              </a:ext>
            </a:extLst>
          </p:cNvPr>
          <p:cNvSpPr txBox="1"/>
          <p:nvPr/>
        </p:nvSpPr>
        <p:spPr>
          <a:xfrm>
            <a:off x="162613" y="62239"/>
            <a:ext cx="7878451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MEDICATION - </a:t>
            </a:r>
            <a:r>
              <a:rPr lang="en-GB" sz="3600" b="1" dirty="0">
                <a:solidFill>
                  <a:srgbClr val="FF0000"/>
                </a:solidFill>
                <a:highlight>
                  <a:srgbClr val="FFFF00"/>
                </a:highlight>
              </a:rPr>
              <a:t>VERY IMPORTANT!</a:t>
            </a:r>
            <a:r>
              <a:rPr lang="en-GB" sz="1800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948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17E0BE-53D5-3881-02F9-00F05CC42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EB731E-6998-7588-8908-3EC313C0C0A5}"/>
              </a:ext>
            </a:extLst>
          </p:cNvPr>
          <p:cNvSpPr txBox="1"/>
          <p:nvPr/>
        </p:nvSpPr>
        <p:spPr>
          <a:xfrm>
            <a:off x="1877679" y="2550869"/>
            <a:ext cx="7992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>
                <a:solidFill>
                  <a:srgbClr val="FF0000"/>
                </a:solidFill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879525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39553e0-ba71-4561-8d02-824cfebac225">
      <Terms xmlns="http://schemas.microsoft.com/office/infopath/2007/PartnerControls"/>
    </lcf76f155ced4ddcb4097134ff3c332f>
    <TaxCatchAll xmlns="a2d66e88-3e30-44cd-9c11-035226e689b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049B6584F524CBBCAC0D21188A8C9" ma:contentTypeVersion="19" ma:contentTypeDescription="Create a new document." ma:contentTypeScope="" ma:versionID="74a693a5120d4375e3f448e56036f904">
  <xsd:schema xmlns:xsd="http://www.w3.org/2001/XMLSchema" xmlns:xs="http://www.w3.org/2001/XMLSchema" xmlns:p="http://schemas.microsoft.com/office/2006/metadata/properties" xmlns:ns2="e39553e0-ba71-4561-8d02-824cfebac225" xmlns:ns3="a2d66e88-3e30-44cd-9c11-035226e689b5" targetNamespace="http://schemas.microsoft.com/office/2006/metadata/properties" ma:root="true" ma:fieldsID="8b5aa6d0c11fac806db39e234c0ca11d" ns2:_="" ns3:_="">
    <xsd:import namespace="e39553e0-ba71-4561-8d02-824cfebac225"/>
    <xsd:import namespace="a2d66e88-3e30-44cd-9c11-035226e689b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553e0-ba71-4561-8d02-824cfebac2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95dda59-bc7a-4a12-a01f-75e0865b4b0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d66e88-3e30-44cd-9c11-035226e689b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ab532a3-ee39-4a1e-89a7-c01a9fa0738e}" ma:internalName="TaxCatchAll" ma:showField="CatchAllData" ma:web="a2d66e88-3e30-44cd-9c11-035226e689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9720DB-BBFA-40F5-BE87-7AF1AA24967C}">
  <ds:schemaRefs>
    <ds:schemaRef ds:uri="a2d66e88-3e30-44cd-9c11-035226e689b5"/>
    <ds:schemaRef ds:uri="e39553e0-ba71-4561-8d02-824cfebac225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880302C-8AC9-4ED9-B4FB-306F9DA58A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3296A0-2D27-4112-8AC6-4878C4A5B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553e0-ba71-4561-8d02-824cfebac225"/>
    <ds:schemaRef ds:uri="a2d66e88-3e30-44cd-9c11-035226e689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Year 6 Residential 2026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Residential 2025</dc:title>
  <dc:creator>Mrs N Crace</dc:creator>
  <cp:revision>152</cp:revision>
  <dcterms:created xsi:type="dcterms:W3CDTF">2025-03-31T11:09:36Z</dcterms:created>
  <dcterms:modified xsi:type="dcterms:W3CDTF">2026-05-18T07:56:56Z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0x01010060C049B6584F524CBBCAC0D21188A8C9</vt:lpwstr>
  </property>
  <property fmtid="{D5CDD505-2E9C-101B-9397-08002B2CF9AE}" pid="3" name="MediaServiceImageTags">
    <vt:lpwstr/>
  </property>
</Properties>
</file>