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7" r:id="rId3"/>
    <p:sldId id="258" r:id="rId4"/>
    <p:sldId id="260" r:id="rId5"/>
    <p:sldId id="261" r:id="rId6"/>
    <p:sldId id="262" r:id="rId7"/>
    <p:sldId id="265"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D6C866-EC95-48F1-4CF5-D9DDCAF2A02F}" v="52" dt="2026-05-12T13:40:46.3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2" d="100"/>
          <a:sy n="52" d="100"/>
        </p:scale>
        <p:origin x="1228"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467CD-1E80-4AAE-2D3A-9F9D86D24CE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FB80027-9852-1F0C-838C-76F2B7ABD80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9915C72-1FCE-004A-D5E8-01C44A5F142D}"/>
              </a:ext>
            </a:extLst>
          </p:cNvPr>
          <p:cNvSpPr>
            <a:spLocks noGrp="1"/>
          </p:cNvSpPr>
          <p:nvPr>
            <p:ph type="dt" sz="half" idx="10"/>
          </p:nvPr>
        </p:nvSpPr>
        <p:spPr/>
        <p:txBody>
          <a:bodyPr/>
          <a:lstStyle/>
          <a:p>
            <a:fld id="{6038BD91-0470-484D-B312-80BBD626A204}" type="datetimeFigureOut">
              <a:rPr lang="en-GB" smtClean="0"/>
              <a:t>16/06/2026</a:t>
            </a:fld>
            <a:endParaRPr lang="en-GB"/>
          </a:p>
        </p:txBody>
      </p:sp>
      <p:sp>
        <p:nvSpPr>
          <p:cNvPr id="5" name="Footer Placeholder 4">
            <a:extLst>
              <a:ext uri="{FF2B5EF4-FFF2-40B4-BE49-F238E27FC236}">
                <a16:creationId xmlns:a16="http://schemas.microsoft.com/office/drawing/2014/main" id="{4A753F46-C7F5-416C-D699-44A266AB6E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4D8361-FF24-C9B3-23AD-1F43911ED7F5}"/>
              </a:ext>
            </a:extLst>
          </p:cNvPr>
          <p:cNvSpPr>
            <a:spLocks noGrp="1"/>
          </p:cNvSpPr>
          <p:nvPr>
            <p:ph type="sldNum" sz="quarter" idx="12"/>
          </p:nvPr>
        </p:nvSpPr>
        <p:spPr/>
        <p:txBody>
          <a:bodyPr/>
          <a:lstStyle/>
          <a:p>
            <a:fld id="{4091EEB2-8B69-4F8F-89D6-66BC2F782B27}" type="slidenum">
              <a:rPr lang="en-GB" smtClean="0"/>
              <a:t>‹#›</a:t>
            </a:fld>
            <a:endParaRPr lang="en-GB"/>
          </a:p>
        </p:txBody>
      </p:sp>
    </p:spTree>
    <p:extLst>
      <p:ext uri="{BB962C8B-B14F-4D97-AF65-F5344CB8AC3E}">
        <p14:creationId xmlns:p14="http://schemas.microsoft.com/office/powerpoint/2010/main" val="33006560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09851-40C8-0060-11D0-D27056CD23E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11CFA5A-34E2-2373-1CC9-CE57A092F4C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4697328-DD11-3E10-10B1-15EE7167FAA8}"/>
              </a:ext>
            </a:extLst>
          </p:cNvPr>
          <p:cNvSpPr>
            <a:spLocks noGrp="1"/>
          </p:cNvSpPr>
          <p:nvPr>
            <p:ph type="dt" sz="half" idx="10"/>
          </p:nvPr>
        </p:nvSpPr>
        <p:spPr/>
        <p:txBody>
          <a:bodyPr/>
          <a:lstStyle/>
          <a:p>
            <a:fld id="{6038BD91-0470-484D-B312-80BBD626A204}" type="datetimeFigureOut">
              <a:rPr lang="en-GB" smtClean="0"/>
              <a:t>16/06/2026</a:t>
            </a:fld>
            <a:endParaRPr lang="en-GB"/>
          </a:p>
        </p:txBody>
      </p:sp>
      <p:sp>
        <p:nvSpPr>
          <p:cNvPr id="5" name="Footer Placeholder 4">
            <a:extLst>
              <a:ext uri="{FF2B5EF4-FFF2-40B4-BE49-F238E27FC236}">
                <a16:creationId xmlns:a16="http://schemas.microsoft.com/office/drawing/2014/main" id="{414B38BE-2D77-02A2-3351-D8575A01FF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06A5D4-6B31-BF99-E983-50FFF6540C63}"/>
              </a:ext>
            </a:extLst>
          </p:cNvPr>
          <p:cNvSpPr>
            <a:spLocks noGrp="1"/>
          </p:cNvSpPr>
          <p:nvPr>
            <p:ph type="sldNum" sz="quarter" idx="12"/>
          </p:nvPr>
        </p:nvSpPr>
        <p:spPr/>
        <p:txBody>
          <a:bodyPr/>
          <a:lstStyle/>
          <a:p>
            <a:fld id="{4091EEB2-8B69-4F8F-89D6-66BC2F782B27}" type="slidenum">
              <a:rPr lang="en-GB" smtClean="0"/>
              <a:t>‹#›</a:t>
            </a:fld>
            <a:endParaRPr lang="en-GB"/>
          </a:p>
        </p:txBody>
      </p:sp>
    </p:spTree>
    <p:extLst>
      <p:ext uri="{BB962C8B-B14F-4D97-AF65-F5344CB8AC3E}">
        <p14:creationId xmlns:p14="http://schemas.microsoft.com/office/powerpoint/2010/main" val="17436545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348AF-8CD6-DE64-6337-9B53AAC5D65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F77EACC-F652-DF3D-F926-E87B0343F28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953DEE3-2C6B-09E3-44BA-4FC7DC5E1784}"/>
              </a:ext>
            </a:extLst>
          </p:cNvPr>
          <p:cNvSpPr>
            <a:spLocks noGrp="1"/>
          </p:cNvSpPr>
          <p:nvPr>
            <p:ph type="dt" sz="half" idx="10"/>
          </p:nvPr>
        </p:nvSpPr>
        <p:spPr/>
        <p:txBody>
          <a:bodyPr/>
          <a:lstStyle/>
          <a:p>
            <a:fld id="{6038BD91-0470-484D-B312-80BBD626A204}" type="datetimeFigureOut">
              <a:rPr lang="en-GB" smtClean="0"/>
              <a:t>16/06/2026</a:t>
            </a:fld>
            <a:endParaRPr lang="en-GB"/>
          </a:p>
        </p:txBody>
      </p:sp>
      <p:sp>
        <p:nvSpPr>
          <p:cNvPr id="5" name="Footer Placeholder 4">
            <a:extLst>
              <a:ext uri="{FF2B5EF4-FFF2-40B4-BE49-F238E27FC236}">
                <a16:creationId xmlns:a16="http://schemas.microsoft.com/office/drawing/2014/main" id="{D7B8F319-41D4-A7F4-4E85-922AC84724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6F537F-F914-74B3-51A8-6CFE2B893B7F}"/>
              </a:ext>
            </a:extLst>
          </p:cNvPr>
          <p:cNvSpPr>
            <a:spLocks noGrp="1"/>
          </p:cNvSpPr>
          <p:nvPr>
            <p:ph type="sldNum" sz="quarter" idx="12"/>
          </p:nvPr>
        </p:nvSpPr>
        <p:spPr/>
        <p:txBody>
          <a:bodyPr/>
          <a:lstStyle/>
          <a:p>
            <a:fld id="{4091EEB2-8B69-4F8F-89D6-66BC2F782B27}" type="slidenum">
              <a:rPr lang="en-GB" smtClean="0"/>
              <a:t>‹#›</a:t>
            </a:fld>
            <a:endParaRPr lang="en-GB"/>
          </a:p>
        </p:txBody>
      </p:sp>
    </p:spTree>
    <p:extLst>
      <p:ext uri="{BB962C8B-B14F-4D97-AF65-F5344CB8AC3E}">
        <p14:creationId xmlns:p14="http://schemas.microsoft.com/office/powerpoint/2010/main" val="4139536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B4A83-4FCA-47A4-8553-FB1C46B2D5E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33D0D4C-AF3C-8797-B484-A17CA1F7877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B9978B0-BB87-799D-B18B-308CD62497B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D463FE1-BBCC-3C84-94D5-A96A5765586A}"/>
              </a:ext>
            </a:extLst>
          </p:cNvPr>
          <p:cNvSpPr>
            <a:spLocks noGrp="1"/>
          </p:cNvSpPr>
          <p:nvPr>
            <p:ph type="dt" sz="half" idx="10"/>
          </p:nvPr>
        </p:nvSpPr>
        <p:spPr/>
        <p:txBody>
          <a:bodyPr/>
          <a:lstStyle/>
          <a:p>
            <a:fld id="{6038BD91-0470-484D-B312-80BBD626A204}" type="datetimeFigureOut">
              <a:rPr lang="en-GB" smtClean="0"/>
              <a:t>16/06/2026</a:t>
            </a:fld>
            <a:endParaRPr lang="en-GB"/>
          </a:p>
        </p:txBody>
      </p:sp>
      <p:sp>
        <p:nvSpPr>
          <p:cNvPr id="6" name="Footer Placeholder 5">
            <a:extLst>
              <a:ext uri="{FF2B5EF4-FFF2-40B4-BE49-F238E27FC236}">
                <a16:creationId xmlns:a16="http://schemas.microsoft.com/office/drawing/2014/main" id="{7E026694-9084-812E-542A-350729B2EE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77F0F6C-CB1A-AF71-410D-AD5ADE7E933A}"/>
              </a:ext>
            </a:extLst>
          </p:cNvPr>
          <p:cNvSpPr>
            <a:spLocks noGrp="1"/>
          </p:cNvSpPr>
          <p:nvPr>
            <p:ph type="sldNum" sz="quarter" idx="12"/>
          </p:nvPr>
        </p:nvSpPr>
        <p:spPr/>
        <p:txBody>
          <a:bodyPr/>
          <a:lstStyle/>
          <a:p>
            <a:fld id="{4091EEB2-8B69-4F8F-89D6-66BC2F782B27}" type="slidenum">
              <a:rPr lang="en-GB" smtClean="0"/>
              <a:t>‹#›</a:t>
            </a:fld>
            <a:endParaRPr lang="en-GB"/>
          </a:p>
        </p:txBody>
      </p:sp>
    </p:spTree>
    <p:extLst>
      <p:ext uri="{BB962C8B-B14F-4D97-AF65-F5344CB8AC3E}">
        <p14:creationId xmlns:p14="http://schemas.microsoft.com/office/powerpoint/2010/main" val="24913910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E250C-928E-E36A-6EA5-FA246960923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70F5966-C091-5750-56E2-848AA9A549B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2816073-E994-1579-20CC-8771701F91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20CAC9E-E520-9825-808A-4BEC62B1C7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AF4D678-002F-2678-FE48-E9EECD2D1FF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10160E2-77B4-0C21-7800-1D0EDE7CC6EF}"/>
              </a:ext>
            </a:extLst>
          </p:cNvPr>
          <p:cNvSpPr>
            <a:spLocks noGrp="1"/>
          </p:cNvSpPr>
          <p:nvPr>
            <p:ph type="dt" sz="half" idx="10"/>
          </p:nvPr>
        </p:nvSpPr>
        <p:spPr/>
        <p:txBody>
          <a:bodyPr/>
          <a:lstStyle/>
          <a:p>
            <a:fld id="{6038BD91-0470-484D-B312-80BBD626A204}" type="datetimeFigureOut">
              <a:rPr lang="en-GB" smtClean="0"/>
              <a:t>16/06/2026</a:t>
            </a:fld>
            <a:endParaRPr lang="en-GB"/>
          </a:p>
        </p:txBody>
      </p:sp>
      <p:sp>
        <p:nvSpPr>
          <p:cNvPr id="8" name="Footer Placeholder 7">
            <a:extLst>
              <a:ext uri="{FF2B5EF4-FFF2-40B4-BE49-F238E27FC236}">
                <a16:creationId xmlns:a16="http://schemas.microsoft.com/office/drawing/2014/main" id="{9346D5E7-C386-7085-3AA9-399E8E1B42B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EF6DB75-55E5-CF11-5E94-8E3BF7AEEBF2}"/>
              </a:ext>
            </a:extLst>
          </p:cNvPr>
          <p:cNvSpPr>
            <a:spLocks noGrp="1"/>
          </p:cNvSpPr>
          <p:nvPr>
            <p:ph type="sldNum" sz="quarter" idx="12"/>
          </p:nvPr>
        </p:nvSpPr>
        <p:spPr/>
        <p:txBody>
          <a:bodyPr/>
          <a:lstStyle/>
          <a:p>
            <a:fld id="{4091EEB2-8B69-4F8F-89D6-66BC2F782B27}" type="slidenum">
              <a:rPr lang="en-GB" smtClean="0"/>
              <a:t>‹#›</a:t>
            </a:fld>
            <a:endParaRPr lang="en-GB"/>
          </a:p>
        </p:txBody>
      </p:sp>
    </p:spTree>
    <p:extLst>
      <p:ext uri="{BB962C8B-B14F-4D97-AF65-F5344CB8AC3E}">
        <p14:creationId xmlns:p14="http://schemas.microsoft.com/office/powerpoint/2010/main" val="20524177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B6475-0543-049E-DF24-FDED9E75507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8C5BAC0-A1B3-1ABA-E766-EE5E8D4CEDFB}"/>
              </a:ext>
            </a:extLst>
          </p:cNvPr>
          <p:cNvSpPr>
            <a:spLocks noGrp="1"/>
          </p:cNvSpPr>
          <p:nvPr>
            <p:ph type="dt" sz="half" idx="10"/>
          </p:nvPr>
        </p:nvSpPr>
        <p:spPr/>
        <p:txBody>
          <a:bodyPr/>
          <a:lstStyle/>
          <a:p>
            <a:fld id="{6038BD91-0470-484D-B312-80BBD626A204}" type="datetimeFigureOut">
              <a:rPr lang="en-GB" smtClean="0"/>
              <a:t>16/06/2026</a:t>
            </a:fld>
            <a:endParaRPr lang="en-GB"/>
          </a:p>
        </p:txBody>
      </p:sp>
      <p:sp>
        <p:nvSpPr>
          <p:cNvPr id="4" name="Footer Placeholder 3">
            <a:extLst>
              <a:ext uri="{FF2B5EF4-FFF2-40B4-BE49-F238E27FC236}">
                <a16:creationId xmlns:a16="http://schemas.microsoft.com/office/drawing/2014/main" id="{BD3080B4-341C-5A12-DCD2-C0142B38B2E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2A36FA1-31D8-A329-C826-F97F632FBE49}"/>
              </a:ext>
            </a:extLst>
          </p:cNvPr>
          <p:cNvSpPr>
            <a:spLocks noGrp="1"/>
          </p:cNvSpPr>
          <p:nvPr>
            <p:ph type="sldNum" sz="quarter" idx="12"/>
          </p:nvPr>
        </p:nvSpPr>
        <p:spPr/>
        <p:txBody>
          <a:bodyPr/>
          <a:lstStyle/>
          <a:p>
            <a:fld id="{4091EEB2-8B69-4F8F-89D6-66BC2F782B27}" type="slidenum">
              <a:rPr lang="en-GB" smtClean="0"/>
              <a:t>‹#›</a:t>
            </a:fld>
            <a:endParaRPr lang="en-GB"/>
          </a:p>
        </p:txBody>
      </p:sp>
    </p:spTree>
    <p:extLst>
      <p:ext uri="{BB962C8B-B14F-4D97-AF65-F5344CB8AC3E}">
        <p14:creationId xmlns:p14="http://schemas.microsoft.com/office/powerpoint/2010/main" val="3779429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B4A33E0-C571-6ED3-F933-943B02E756ED}"/>
              </a:ext>
            </a:extLst>
          </p:cNvPr>
          <p:cNvSpPr>
            <a:spLocks noGrp="1"/>
          </p:cNvSpPr>
          <p:nvPr>
            <p:ph type="dt" sz="half" idx="10"/>
          </p:nvPr>
        </p:nvSpPr>
        <p:spPr/>
        <p:txBody>
          <a:bodyPr/>
          <a:lstStyle/>
          <a:p>
            <a:fld id="{6038BD91-0470-484D-B312-80BBD626A204}" type="datetimeFigureOut">
              <a:rPr lang="en-GB" smtClean="0"/>
              <a:t>16/06/2026</a:t>
            </a:fld>
            <a:endParaRPr lang="en-GB"/>
          </a:p>
        </p:txBody>
      </p:sp>
      <p:sp>
        <p:nvSpPr>
          <p:cNvPr id="3" name="Footer Placeholder 2">
            <a:extLst>
              <a:ext uri="{FF2B5EF4-FFF2-40B4-BE49-F238E27FC236}">
                <a16:creationId xmlns:a16="http://schemas.microsoft.com/office/drawing/2014/main" id="{4FA04984-9E32-9450-FC4C-61A137527E6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1471D2D-F696-B113-3DEA-1038D51CB904}"/>
              </a:ext>
            </a:extLst>
          </p:cNvPr>
          <p:cNvSpPr>
            <a:spLocks noGrp="1"/>
          </p:cNvSpPr>
          <p:nvPr>
            <p:ph type="sldNum" sz="quarter" idx="12"/>
          </p:nvPr>
        </p:nvSpPr>
        <p:spPr/>
        <p:txBody>
          <a:bodyPr/>
          <a:lstStyle/>
          <a:p>
            <a:fld id="{4091EEB2-8B69-4F8F-89D6-66BC2F782B27}" type="slidenum">
              <a:rPr lang="en-GB" smtClean="0"/>
              <a:t>‹#›</a:t>
            </a:fld>
            <a:endParaRPr lang="en-GB"/>
          </a:p>
        </p:txBody>
      </p:sp>
    </p:spTree>
    <p:extLst>
      <p:ext uri="{BB962C8B-B14F-4D97-AF65-F5344CB8AC3E}">
        <p14:creationId xmlns:p14="http://schemas.microsoft.com/office/powerpoint/2010/main" val="19216436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8D434-7FF8-EF8F-9981-E8832D1C1F0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12EC960-4B86-36DD-9320-97F6D16378F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447BF83-E96F-67F0-B929-2CCE4E5943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9EBC51-85C3-25C5-EBCB-22D623E48584}"/>
              </a:ext>
            </a:extLst>
          </p:cNvPr>
          <p:cNvSpPr>
            <a:spLocks noGrp="1"/>
          </p:cNvSpPr>
          <p:nvPr>
            <p:ph type="dt" sz="half" idx="10"/>
          </p:nvPr>
        </p:nvSpPr>
        <p:spPr/>
        <p:txBody>
          <a:bodyPr/>
          <a:lstStyle/>
          <a:p>
            <a:fld id="{6038BD91-0470-484D-B312-80BBD626A204}" type="datetimeFigureOut">
              <a:rPr lang="en-GB" smtClean="0"/>
              <a:t>16/06/2026</a:t>
            </a:fld>
            <a:endParaRPr lang="en-GB"/>
          </a:p>
        </p:txBody>
      </p:sp>
      <p:sp>
        <p:nvSpPr>
          <p:cNvPr id="6" name="Footer Placeholder 5">
            <a:extLst>
              <a:ext uri="{FF2B5EF4-FFF2-40B4-BE49-F238E27FC236}">
                <a16:creationId xmlns:a16="http://schemas.microsoft.com/office/drawing/2014/main" id="{FEECFE34-A6E8-364D-5DC1-88BC644802C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AD736F1-0126-2017-7DEF-BEFEE96653BD}"/>
              </a:ext>
            </a:extLst>
          </p:cNvPr>
          <p:cNvSpPr>
            <a:spLocks noGrp="1"/>
          </p:cNvSpPr>
          <p:nvPr>
            <p:ph type="sldNum" sz="quarter" idx="12"/>
          </p:nvPr>
        </p:nvSpPr>
        <p:spPr/>
        <p:txBody>
          <a:bodyPr/>
          <a:lstStyle/>
          <a:p>
            <a:fld id="{4091EEB2-8B69-4F8F-89D6-66BC2F782B27}" type="slidenum">
              <a:rPr lang="en-GB" smtClean="0"/>
              <a:t>‹#›</a:t>
            </a:fld>
            <a:endParaRPr lang="en-GB"/>
          </a:p>
        </p:txBody>
      </p:sp>
    </p:spTree>
    <p:extLst>
      <p:ext uri="{BB962C8B-B14F-4D97-AF65-F5344CB8AC3E}">
        <p14:creationId xmlns:p14="http://schemas.microsoft.com/office/powerpoint/2010/main" val="2068849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6E210-4EC7-24B6-3DA5-968BA0BF05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CE5D4E5-7FC8-79B9-0520-6B8ED329014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ED7069A-1B2C-8784-EF25-AEACDF2C03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8E3B66-E043-D65C-9F23-862AD2C5F75C}"/>
              </a:ext>
            </a:extLst>
          </p:cNvPr>
          <p:cNvSpPr>
            <a:spLocks noGrp="1"/>
          </p:cNvSpPr>
          <p:nvPr>
            <p:ph type="dt" sz="half" idx="10"/>
          </p:nvPr>
        </p:nvSpPr>
        <p:spPr/>
        <p:txBody>
          <a:bodyPr/>
          <a:lstStyle/>
          <a:p>
            <a:fld id="{6038BD91-0470-484D-B312-80BBD626A204}" type="datetimeFigureOut">
              <a:rPr lang="en-GB" smtClean="0"/>
              <a:t>16/06/2026</a:t>
            </a:fld>
            <a:endParaRPr lang="en-GB"/>
          </a:p>
        </p:txBody>
      </p:sp>
      <p:sp>
        <p:nvSpPr>
          <p:cNvPr id="6" name="Footer Placeholder 5">
            <a:extLst>
              <a:ext uri="{FF2B5EF4-FFF2-40B4-BE49-F238E27FC236}">
                <a16:creationId xmlns:a16="http://schemas.microsoft.com/office/drawing/2014/main" id="{E14C75C9-3C9D-3C04-BC21-FF877C1949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9BAED57-3A53-9CEA-3BCD-496AA2BCB117}"/>
              </a:ext>
            </a:extLst>
          </p:cNvPr>
          <p:cNvSpPr>
            <a:spLocks noGrp="1"/>
          </p:cNvSpPr>
          <p:nvPr>
            <p:ph type="sldNum" sz="quarter" idx="12"/>
          </p:nvPr>
        </p:nvSpPr>
        <p:spPr/>
        <p:txBody>
          <a:bodyPr/>
          <a:lstStyle/>
          <a:p>
            <a:fld id="{4091EEB2-8B69-4F8F-89D6-66BC2F782B27}" type="slidenum">
              <a:rPr lang="en-GB" smtClean="0"/>
              <a:t>‹#›</a:t>
            </a:fld>
            <a:endParaRPr lang="en-GB"/>
          </a:p>
        </p:txBody>
      </p:sp>
    </p:spTree>
    <p:extLst>
      <p:ext uri="{BB962C8B-B14F-4D97-AF65-F5344CB8AC3E}">
        <p14:creationId xmlns:p14="http://schemas.microsoft.com/office/powerpoint/2010/main" val="16599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20E70-F293-16C9-77CD-D43C3B0F71C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C1B9212-A719-7268-5372-551A3D7A98E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61D21D-647C-57B1-5266-3C6588FB5ABE}"/>
              </a:ext>
            </a:extLst>
          </p:cNvPr>
          <p:cNvSpPr>
            <a:spLocks noGrp="1"/>
          </p:cNvSpPr>
          <p:nvPr>
            <p:ph type="dt" sz="half" idx="10"/>
          </p:nvPr>
        </p:nvSpPr>
        <p:spPr/>
        <p:txBody>
          <a:bodyPr/>
          <a:lstStyle/>
          <a:p>
            <a:fld id="{6038BD91-0470-484D-B312-80BBD626A204}" type="datetimeFigureOut">
              <a:rPr lang="en-GB" smtClean="0"/>
              <a:t>16/06/2026</a:t>
            </a:fld>
            <a:endParaRPr lang="en-GB"/>
          </a:p>
        </p:txBody>
      </p:sp>
      <p:sp>
        <p:nvSpPr>
          <p:cNvPr id="5" name="Footer Placeholder 4">
            <a:extLst>
              <a:ext uri="{FF2B5EF4-FFF2-40B4-BE49-F238E27FC236}">
                <a16:creationId xmlns:a16="http://schemas.microsoft.com/office/drawing/2014/main" id="{BFB62EA7-2E4A-D4CA-22A7-5A9AF804DC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74BA8A-E483-AB2E-9BD3-63224FA2AA8A}"/>
              </a:ext>
            </a:extLst>
          </p:cNvPr>
          <p:cNvSpPr>
            <a:spLocks noGrp="1"/>
          </p:cNvSpPr>
          <p:nvPr>
            <p:ph type="sldNum" sz="quarter" idx="12"/>
          </p:nvPr>
        </p:nvSpPr>
        <p:spPr/>
        <p:txBody>
          <a:bodyPr/>
          <a:lstStyle/>
          <a:p>
            <a:fld id="{4091EEB2-8B69-4F8F-89D6-66BC2F782B27}" type="slidenum">
              <a:rPr lang="en-GB" smtClean="0"/>
              <a:t>‹#›</a:t>
            </a:fld>
            <a:endParaRPr lang="en-GB"/>
          </a:p>
        </p:txBody>
      </p:sp>
    </p:spTree>
    <p:extLst>
      <p:ext uri="{BB962C8B-B14F-4D97-AF65-F5344CB8AC3E}">
        <p14:creationId xmlns:p14="http://schemas.microsoft.com/office/powerpoint/2010/main" val="13018473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C3EAF6-CC53-5D64-1BD8-37C0943526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9AE6C68-E773-1762-1845-628B461F65B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315535-F9FB-B10F-1786-C7C0351D1E9E}"/>
              </a:ext>
            </a:extLst>
          </p:cNvPr>
          <p:cNvSpPr>
            <a:spLocks noGrp="1"/>
          </p:cNvSpPr>
          <p:nvPr>
            <p:ph type="dt" sz="half" idx="10"/>
          </p:nvPr>
        </p:nvSpPr>
        <p:spPr/>
        <p:txBody>
          <a:bodyPr/>
          <a:lstStyle/>
          <a:p>
            <a:fld id="{6038BD91-0470-484D-B312-80BBD626A204}" type="datetimeFigureOut">
              <a:rPr lang="en-GB" smtClean="0"/>
              <a:t>16/06/2026</a:t>
            </a:fld>
            <a:endParaRPr lang="en-GB"/>
          </a:p>
        </p:txBody>
      </p:sp>
      <p:sp>
        <p:nvSpPr>
          <p:cNvPr id="5" name="Footer Placeholder 4">
            <a:extLst>
              <a:ext uri="{FF2B5EF4-FFF2-40B4-BE49-F238E27FC236}">
                <a16:creationId xmlns:a16="http://schemas.microsoft.com/office/drawing/2014/main" id="{F5C90D5C-D765-79E3-4CC4-AEB7050212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450FA4-F3CD-DA77-B957-AE0CD1890086}"/>
              </a:ext>
            </a:extLst>
          </p:cNvPr>
          <p:cNvSpPr>
            <a:spLocks noGrp="1"/>
          </p:cNvSpPr>
          <p:nvPr>
            <p:ph type="sldNum" sz="quarter" idx="12"/>
          </p:nvPr>
        </p:nvSpPr>
        <p:spPr/>
        <p:txBody>
          <a:bodyPr/>
          <a:lstStyle/>
          <a:p>
            <a:fld id="{4091EEB2-8B69-4F8F-89D6-66BC2F782B27}" type="slidenum">
              <a:rPr lang="en-GB" smtClean="0"/>
              <a:t>‹#›</a:t>
            </a:fld>
            <a:endParaRPr lang="en-GB"/>
          </a:p>
        </p:txBody>
      </p:sp>
    </p:spTree>
    <p:extLst>
      <p:ext uri="{BB962C8B-B14F-4D97-AF65-F5344CB8AC3E}">
        <p14:creationId xmlns:p14="http://schemas.microsoft.com/office/powerpoint/2010/main" val="3066221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42C34F-0B8C-6A55-ECB0-9AB618A0779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9742EA6-8BB3-D58E-6F47-BFFE933AF16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81C8DF-5D2D-8A1E-EC2A-9BD64A02DA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038BD91-0470-484D-B312-80BBD626A204}" type="datetimeFigureOut">
              <a:rPr lang="en-GB" smtClean="0"/>
              <a:t>16/06/2026</a:t>
            </a:fld>
            <a:endParaRPr lang="en-GB"/>
          </a:p>
        </p:txBody>
      </p:sp>
      <p:sp>
        <p:nvSpPr>
          <p:cNvPr id="5" name="Footer Placeholder 4">
            <a:extLst>
              <a:ext uri="{FF2B5EF4-FFF2-40B4-BE49-F238E27FC236}">
                <a16:creationId xmlns:a16="http://schemas.microsoft.com/office/drawing/2014/main" id="{7E80DC0F-7FA4-38FB-98CA-4049845199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EA8D8AF7-5157-00A9-B6D5-E50081C9A2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091EEB2-8B69-4F8F-89D6-66BC2F782B27}" type="slidenum">
              <a:rPr lang="en-GB" smtClean="0"/>
              <a:t>‹#›</a:t>
            </a:fld>
            <a:endParaRPr lang="en-GB"/>
          </a:p>
        </p:txBody>
      </p:sp>
    </p:spTree>
    <p:extLst>
      <p:ext uri="{BB962C8B-B14F-4D97-AF65-F5344CB8AC3E}">
        <p14:creationId xmlns:p14="http://schemas.microsoft.com/office/powerpoint/2010/main" val="32002178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home.oxfordowl.co.uk/maths/numicon-guide-for-parents/"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hyperlink" Target="https://www.surreycc.gov.uk/__data/assets/pdf_file/0007/67354/count-with-me-leaflet-4-years-plus.pdf" TargetMode="External"/><Relationship Id="rId2" Type="http://schemas.openxmlformats.org/officeDocument/2006/relationships/hyperlink" Target="https://www.nationalnumeracy.org.uk/helping-children-maths/family-maths-toolkit" TargetMode="Externa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hyperlink" Target="https://nrich.maths.org/parents/early-yea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BCED4D40-4B67-4331-AC48-79B82B4A47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16BF38-E0C3-EED4-7CE5-31405FBF6377}"/>
              </a:ext>
            </a:extLst>
          </p:cNvPr>
          <p:cNvSpPr>
            <a:spLocks noGrp="1"/>
          </p:cNvSpPr>
          <p:nvPr>
            <p:ph type="title"/>
          </p:nvPr>
        </p:nvSpPr>
        <p:spPr>
          <a:xfrm>
            <a:off x="638881" y="417576"/>
            <a:ext cx="10909640" cy="1249394"/>
          </a:xfrm>
        </p:spPr>
        <p:txBody>
          <a:bodyPr vert="horz" lIns="91440" tIns="45720" rIns="91440" bIns="45720" rtlCol="0" anchor="ctr">
            <a:normAutofit/>
          </a:bodyPr>
          <a:lstStyle/>
          <a:p>
            <a:pPr algn="ctr"/>
            <a:r>
              <a:rPr lang="en-US" sz="6600" kern="1200">
                <a:solidFill>
                  <a:schemeClr val="tx1"/>
                </a:solidFill>
                <a:latin typeface="+mj-lt"/>
                <a:ea typeface="+mj-ea"/>
                <a:cs typeface="+mj-cs"/>
              </a:rPr>
              <a:t>Numicon at home</a:t>
            </a:r>
          </a:p>
        </p:txBody>
      </p:sp>
      <p:sp>
        <p:nvSpPr>
          <p:cNvPr id="23" name="sketch line">
            <a:extLst>
              <a:ext uri="{FF2B5EF4-FFF2-40B4-BE49-F238E27FC236}">
                <a16:creationId xmlns:a16="http://schemas.microsoft.com/office/drawing/2014/main" id="{670CEDEF-4F34-412E-84EE-329C1E936A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1733454"/>
            <a:ext cx="4572000" cy="18288"/>
          </a:xfrm>
          <a:custGeom>
            <a:avLst/>
            <a:gdLst>
              <a:gd name="csX0" fmla="*/ 0 w 4572000"/>
              <a:gd name="csY0" fmla="*/ 0 h 18288"/>
              <a:gd name="csX1" fmla="*/ 515983 w 4572000"/>
              <a:gd name="csY1" fmla="*/ 0 h 18288"/>
              <a:gd name="csX2" fmla="*/ 1031966 w 4572000"/>
              <a:gd name="csY2" fmla="*/ 0 h 18288"/>
              <a:gd name="csX3" fmla="*/ 1639389 w 4572000"/>
              <a:gd name="csY3" fmla="*/ 0 h 18288"/>
              <a:gd name="csX4" fmla="*/ 2383971 w 4572000"/>
              <a:gd name="csY4" fmla="*/ 0 h 18288"/>
              <a:gd name="csX5" fmla="*/ 2945674 w 4572000"/>
              <a:gd name="csY5" fmla="*/ 0 h 18288"/>
              <a:gd name="csX6" fmla="*/ 3507377 w 4572000"/>
              <a:gd name="csY6" fmla="*/ 0 h 18288"/>
              <a:gd name="csX7" fmla="*/ 4572000 w 4572000"/>
              <a:gd name="csY7" fmla="*/ 0 h 18288"/>
              <a:gd name="csX8" fmla="*/ 4572000 w 4572000"/>
              <a:gd name="csY8" fmla="*/ 18288 h 18288"/>
              <a:gd name="csX9" fmla="*/ 3873137 w 4572000"/>
              <a:gd name="csY9" fmla="*/ 18288 h 18288"/>
              <a:gd name="csX10" fmla="*/ 3311434 w 4572000"/>
              <a:gd name="csY10" fmla="*/ 18288 h 18288"/>
              <a:gd name="csX11" fmla="*/ 2749731 w 4572000"/>
              <a:gd name="csY11" fmla="*/ 18288 h 18288"/>
              <a:gd name="csX12" fmla="*/ 2050869 w 4572000"/>
              <a:gd name="csY12" fmla="*/ 18288 h 18288"/>
              <a:gd name="csX13" fmla="*/ 1306286 w 4572000"/>
              <a:gd name="csY13" fmla="*/ 18288 h 18288"/>
              <a:gd name="csX14" fmla="*/ 790303 w 4572000"/>
              <a:gd name="csY14" fmla="*/ 18288 h 18288"/>
              <a:gd name="csX15" fmla="*/ 0 w 4572000"/>
              <a:gd name="csY15" fmla="*/ 18288 h 18288"/>
              <a:gd name="csX16" fmla="*/ 0 w 457200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2AD442F1-0E26-BAE2-7ABA-9729EF02FEC8}"/>
              </a:ext>
            </a:extLst>
          </p:cNvPr>
          <p:cNvPicPr>
            <a:picLocks noChangeAspect="1"/>
          </p:cNvPicPr>
          <p:nvPr/>
        </p:nvPicPr>
        <p:blipFill>
          <a:blip r:embed="rId2"/>
          <a:stretch>
            <a:fillRect/>
          </a:stretch>
        </p:blipFill>
        <p:spPr>
          <a:xfrm>
            <a:off x="320040" y="2954167"/>
            <a:ext cx="11548872" cy="2944963"/>
          </a:xfrm>
          <a:prstGeom prst="rect">
            <a:avLst/>
          </a:prstGeom>
        </p:spPr>
      </p:pic>
    </p:spTree>
    <p:extLst>
      <p:ext uri="{BB962C8B-B14F-4D97-AF65-F5344CB8AC3E}">
        <p14:creationId xmlns:p14="http://schemas.microsoft.com/office/powerpoint/2010/main" val="37507444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1AADAC-BB0D-D9F0-F921-0A3DA30D7CF9}"/>
              </a:ext>
            </a:extLst>
          </p:cNvPr>
          <p:cNvSpPr>
            <a:spLocks noGrp="1"/>
          </p:cNvSpPr>
          <p:nvPr>
            <p:ph type="title"/>
          </p:nvPr>
        </p:nvSpPr>
        <p:spPr>
          <a:xfrm>
            <a:off x="572493" y="238539"/>
            <a:ext cx="11018520" cy="1434415"/>
          </a:xfrm>
        </p:spPr>
        <p:txBody>
          <a:bodyPr anchor="b">
            <a:normAutofit/>
          </a:bodyPr>
          <a:lstStyle/>
          <a:p>
            <a:r>
              <a:rPr lang="en-GB" sz="5400"/>
              <a:t>What is Numicon?</a:t>
            </a:r>
          </a:p>
        </p:txBody>
      </p:sp>
      <p:sp>
        <p:nvSpPr>
          <p:cNvPr id="2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6AB7DE6-A510-485E-0AD2-BE7C7D52EC7E}"/>
              </a:ext>
            </a:extLst>
          </p:cNvPr>
          <p:cNvSpPr>
            <a:spLocks noGrp="1"/>
          </p:cNvSpPr>
          <p:nvPr>
            <p:ph idx="1"/>
          </p:nvPr>
        </p:nvSpPr>
        <p:spPr>
          <a:xfrm>
            <a:off x="572493" y="2071316"/>
            <a:ext cx="6713552" cy="4119172"/>
          </a:xfrm>
        </p:spPr>
        <p:txBody>
          <a:bodyPr anchor="t">
            <a:normAutofit/>
          </a:bodyPr>
          <a:lstStyle/>
          <a:p>
            <a:pPr marL="0" indent="0">
              <a:buNone/>
            </a:pPr>
            <a:r>
              <a:rPr lang="en-GB" sz="2200" dirty="0"/>
              <a:t>Oxford University Press has a wealth of information on Numicon that you can access through their website:</a:t>
            </a:r>
          </a:p>
          <a:p>
            <a:pPr marL="0" indent="0">
              <a:buNone/>
            </a:pPr>
            <a:endParaRPr lang="en-GB" sz="2200" dirty="0"/>
          </a:p>
          <a:p>
            <a:pPr marL="0" indent="0">
              <a:buNone/>
            </a:pPr>
            <a:r>
              <a:rPr lang="en-GB" sz="2200" dirty="0">
                <a:hlinkClick r:id="rId2"/>
              </a:rPr>
              <a:t>Numicon guide for parents - Oxford Owl for Home</a:t>
            </a:r>
            <a:endParaRPr lang="en-GB" sz="2200" dirty="0"/>
          </a:p>
          <a:p>
            <a:pPr marL="0" indent="0">
              <a:buNone/>
            </a:pPr>
            <a:endParaRPr lang="en-GB" sz="2200" dirty="0"/>
          </a:p>
          <a:p>
            <a:pPr marL="0" indent="0">
              <a:buNone/>
            </a:pPr>
            <a:r>
              <a:rPr lang="en-GB" sz="2200" dirty="0"/>
              <a:t>Numicon is an approach to teaching maths that helps your child to see connections between numbers. From Oxford University Press, it supports your child as they learn early maths skills in nursery and primary school. It is a </a:t>
            </a:r>
            <a:r>
              <a:rPr lang="en-GB" sz="2200" b="1" dirty="0"/>
              <a:t>multi-sensory</a:t>
            </a:r>
            <a:r>
              <a:rPr lang="en-GB" sz="2200" dirty="0"/>
              <a:t> way of learning, which means your child learns by seeing and feeling.</a:t>
            </a:r>
          </a:p>
        </p:txBody>
      </p:sp>
      <p:pic>
        <p:nvPicPr>
          <p:cNvPr id="4" name="Picture 3">
            <a:extLst>
              <a:ext uri="{FF2B5EF4-FFF2-40B4-BE49-F238E27FC236}">
                <a16:creationId xmlns:a16="http://schemas.microsoft.com/office/drawing/2014/main" id="{1DEB4108-7220-8F09-4441-F00EE3457CD7}"/>
              </a:ext>
            </a:extLst>
          </p:cNvPr>
          <p:cNvPicPr>
            <a:picLocks noChangeAspect="1"/>
          </p:cNvPicPr>
          <p:nvPr/>
        </p:nvPicPr>
        <p:blipFill>
          <a:blip r:embed="rId3"/>
          <a:srcRect l="27215" r="8569"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988685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C4879EFC-8E62-4E00-973C-C45EE9EC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82D58E-4E5E-E491-9CAB-A3C7B48DD6BE}"/>
              </a:ext>
            </a:extLst>
          </p:cNvPr>
          <p:cNvSpPr>
            <a:spLocks noGrp="1"/>
          </p:cNvSpPr>
          <p:nvPr>
            <p:ph type="title"/>
          </p:nvPr>
        </p:nvSpPr>
        <p:spPr>
          <a:xfrm>
            <a:off x="638881" y="457200"/>
            <a:ext cx="10909640" cy="1368614"/>
          </a:xfrm>
        </p:spPr>
        <p:txBody>
          <a:bodyPr vert="horz" lIns="91440" tIns="45720" rIns="91440" bIns="45720" rtlCol="0" anchor="ctr">
            <a:normAutofit/>
          </a:bodyPr>
          <a:lstStyle/>
          <a:p>
            <a:pPr algn="ctr"/>
            <a:r>
              <a:rPr lang="en-US" sz="6600"/>
              <a:t>Numicon and Playdough</a:t>
            </a:r>
          </a:p>
        </p:txBody>
      </p:sp>
      <p:sp>
        <p:nvSpPr>
          <p:cNvPr id="14" name="sketch line">
            <a:extLst>
              <a:ext uri="{FF2B5EF4-FFF2-40B4-BE49-F238E27FC236}">
                <a16:creationId xmlns:a16="http://schemas.microsoft.com/office/drawing/2014/main" id="{D6A9C53F-5F90-40A5-8C85-5412D39C8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1850683"/>
            <a:ext cx="3291840" cy="18288"/>
          </a:xfrm>
          <a:custGeom>
            <a:avLst/>
            <a:gdLst>
              <a:gd name="csX0" fmla="*/ 0 w 3291840"/>
              <a:gd name="csY0" fmla="*/ 0 h 18288"/>
              <a:gd name="csX1" fmla="*/ 658368 w 3291840"/>
              <a:gd name="csY1" fmla="*/ 0 h 18288"/>
              <a:gd name="csX2" fmla="*/ 1283818 w 3291840"/>
              <a:gd name="csY2" fmla="*/ 0 h 18288"/>
              <a:gd name="csX3" fmla="*/ 1909267 w 3291840"/>
              <a:gd name="csY3" fmla="*/ 0 h 18288"/>
              <a:gd name="csX4" fmla="*/ 2633472 w 3291840"/>
              <a:gd name="csY4" fmla="*/ 0 h 18288"/>
              <a:gd name="csX5" fmla="*/ 3291840 w 3291840"/>
              <a:gd name="csY5" fmla="*/ 0 h 18288"/>
              <a:gd name="csX6" fmla="*/ 3291840 w 3291840"/>
              <a:gd name="csY6" fmla="*/ 18288 h 18288"/>
              <a:gd name="csX7" fmla="*/ 2633472 w 3291840"/>
              <a:gd name="csY7" fmla="*/ 18288 h 18288"/>
              <a:gd name="csX8" fmla="*/ 2073859 w 3291840"/>
              <a:gd name="csY8" fmla="*/ 18288 h 18288"/>
              <a:gd name="csX9" fmla="*/ 1448410 w 3291840"/>
              <a:gd name="csY9" fmla="*/ 18288 h 18288"/>
              <a:gd name="csX10" fmla="*/ 822960 w 3291840"/>
              <a:gd name="csY10" fmla="*/ 18288 h 18288"/>
              <a:gd name="csX11" fmla="*/ 0 w 3291840"/>
              <a:gd name="csY11" fmla="*/ 18288 h 18288"/>
              <a:gd name="csX12" fmla="*/ 0 w 329184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4DFF27C8-A937-0145-9B9A-5EC606E67CCF}"/>
              </a:ext>
            </a:extLst>
          </p:cNvPr>
          <p:cNvPicPr>
            <a:picLocks noChangeAspect="1"/>
          </p:cNvPicPr>
          <p:nvPr/>
        </p:nvPicPr>
        <p:blipFill>
          <a:blip r:embed="rId2"/>
          <a:stretch>
            <a:fillRect/>
          </a:stretch>
        </p:blipFill>
        <p:spPr>
          <a:xfrm>
            <a:off x="1034549" y="2934511"/>
            <a:ext cx="3567560" cy="3605784"/>
          </a:xfrm>
          <a:prstGeom prst="rect">
            <a:avLst/>
          </a:prstGeom>
        </p:spPr>
      </p:pic>
      <p:pic>
        <p:nvPicPr>
          <p:cNvPr id="5" name="Content Placeholder 4">
            <a:extLst>
              <a:ext uri="{FF2B5EF4-FFF2-40B4-BE49-F238E27FC236}">
                <a16:creationId xmlns:a16="http://schemas.microsoft.com/office/drawing/2014/main" id="{BF61DB4D-9B4E-EBE7-3DF5-D74B7BB6B250}"/>
              </a:ext>
            </a:extLst>
          </p:cNvPr>
          <p:cNvPicPr>
            <a:picLocks noGrp="1" noChangeAspect="1"/>
          </p:cNvPicPr>
          <p:nvPr>
            <p:ph idx="1"/>
          </p:nvPr>
        </p:nvPicPr>
        <p:blipFill>
          <a:blip r:embed="rId3"/>
          <a:stretch>
            <a:fillRect/>
          </a:stretch>
        </p:blipFill>
        <p:spPr>
          <a:xfrm>
            <a:off x="6415593" y="2934511"/>
            <a:ext cx="5188178" cy="3605784"/>
          </a:xfrm>
          <a:prstGeom prst="rect">
            <a:avLst/>
          </a:prstGeom>
        </p:spPr>
      </p:pic>
      <p:sp>
        <p:nvSpPr>
          <p:cNvPr id="8" name="TextBox 7">
            <a:extLst>
              <a:ext uri="{FF2B5EF4-FFF2-40B4-BE49-F238E27FC236}">
                <a16:creationId xmlns:a16="http://schemas.microsoft.com/office/drawing/2014/main" id="{91A2CFD2-544C-29EB-3294-3D9EEEA9954D}"/>
              </a:ext>
            </a:extLst>
          </p:cNvPr>
          <p:cNvSpPr txBox="1"/>
          <p:nvPr/>
        </p:nvSpPr>
        <p:spPr>
          <a:xfrm>
            <a:off x="582374" y="1970475"/>
            <a:ext cx="8427308" cy="646331"/>
          </a:xfrm>
          <a:prstGeom prst="rect">
            <a:avLst/>
          </a:prstGeom>
          <a:noFill/>
        </p:spPr>
        <p:txBody>
          <a:bodyPr wrap="square" rtlCol="0">
            <a:spAutoFit/>
          </a:bodyPr>
          <a:lstStyle/>
          <a:p>
            <a:pPr marL="285750" indent="-285750">
              <a:buFont typeface="Arial" panose="020B0604020202020204" pitchFamily="34" charset="0"/>
              <a:buChar char="•"/>
            </a:pPr>
            <a:r>
              <a:rPr lang="en-GB" dirty="0"/>
              <a:t>What shapes can you make?</a:t>
            </a:r>
          </a:p>
          <a:p>
            <a:pPr marL="285750" indent="-285750">
              <a:buFont typeface="Arial" panose="020B0604020202020204" pitchFamily="34" charset="0"/>
              <a:buChar char="•"/>
            </a:pPr>
            <a:r>
              <a:rPr lang="en-GB" dirty="0"/>
              <a:t>Can you make the correct amount of playdough balls to match the Numicon?</a:t>
            </a:r>
          </a:p>
        </p:txBody>
      </p:sp>
    </p:spTree>
    <p:extLst>
      <p:ext uri="{BB962C8B-B14F-4D97-AF65-F5344CB8AC3E}">
        <p14:creationId xmlns:p14="http://schemas.microsoft.com/office/powerpoint/2010/main" val="16455253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52FB11F-D7AD-A956-DC06-A69D005B73B9}"/>
            </a:ext>
          </a:extLst>
        </p:cNvPr>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E680086-5663-9D0E-5C29-D64BC37DBD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388855-3211-7F8E-7396-7429D86E91DF}"/>
              </a:ext>
            </a:extLst>
          </p:cNvPr>
          <p:cNvSpPr>
            <a:spLocks noGrp="1"/>
          </p:cNvSpPr>
          <p:nvPr>
            <p:ph type="title"/>
          </p:nvPr>
        </p:nvSpPr>
        <p:spPr>
          <a:xfrm>
            <a:off x="638881" y="457200"/>
            <a:ext cx="10909640" cy="1368614"/>
          </a:xfrm>
        </p:spPr>
        <p:txBody>
          <a:bodyPr vert="horz" lIns="91440" tIns="45720" rIns="91440" bIns="45720" rtlCol="0" anchor="ctr">
            <a:normAutofit/>
          </a:bodyPr>
          <a:lstStyle/>
          <a:p>
            <a:pPr algn="ctr"/>
            <a:r>
              <a:rPr lang="en-US" sz="6600" dirty="0"/>
              <a:t>Numicon Games</a:t>
            </a:r>
          </a:p>
        </p:txBody>
      </p:sp>
      <p:sp>
        <p:nvSpPr>
          <p:cNvPr id="14" name="sketch line">
            <a:extLst>
              <a:ext uri="{FF2B5EF4-FFF2-40B4-BE49-F238E27FC236}">
                <a16:creationId xmlns:a16="http://schemas.microsoft.com/office/drawing/2014/main" id="{BB7685F2-2077-3D3C-CFC8-07C1B41599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1850683"/>
            <a:ext cx="3291840" cy="18288"/>
          </a:xfrm>
          <a:custGeom>
            <a:avLst/>
            <a:gdLst>
              <a:gd name="csX0" fmla="*/ 0 w 3291840"/>
              <a:gd name="csY0" fmla="*/ 0 h 18288"/>
              <a:gd name="csX1" fmla="*/ 658368 w 3291840"/>
              <a:gd name="csY1" fmla="*/ 0 h 18288"/>
              <a:gd name="csX2" fmla="*/ 1283818 w 3291840"/>
              <a:gd name="csY2" fmla="*/ 0 h 18288"/>
              <a:gd name="csX3" fmla="*/ 1909267 w 3291840"/>
              <a:gd name="csY3" fmla="*/ 0 h 18288"/>
              <a:gd name="csX4" fmla="*/ 2633472 w 3291840"/>
              <a:gd name="csY4" fmla="*/ 0 h 18288"/>
              <a:gd name="csX5" fmla="*/ 3291840 w 3291840"/>
              <a:gd name="csY5" fmla="*/ 0 h 18288"/>
              <a:gd name="csX6" fmla="*/ 3291840 w 3291840"/>
              <a:gd name="csY6" fmla="*/ 18288 h 18288"/>
              <a:gd name="csX7" fmla="*/ 2633472 w 3291840"/>
              <a:gd name="csY7" fmla="*/ 18288 h 18288"/>
              <a:gd name="csX8" fmla="*/ 2073859 w 3291840"/>
              <a:gd name="csY8" fmla="*/ 18288 h 18288"/>
              <a:gd name="csX9" fmla="*/ 1448410 w 3291840"/>
              <a:gd name="csY9" fmla="*/ 18288 h 18288"/>
              <a:gd name="csX10" fmla="*/ 822960 w 3291840"/>
              <a:gd name="csY10" fmla="*/ 18288 h 18288"/>
              <a:gd name="csX11" fmla="*/ 0 w 3291840"/>
              <a:gd name="csY11" fmla="*/ 18288 h 18288"/>
              <a:gd name="csX12" fmla="*/ 0 w 329184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424CF299-A47D-670D-F616-C7E4B2801F0D}"/>
              </a:ext>
            </a:extLst>
          </p:cNvPr>
          <p:cNvSpPr txBox="1"/>
          <p:nvPr/>
        </p:nvSpPr>
        <p:spPr>
          <a:xfrm>
            <a:off x="388455" y="1970475"/>
            <a:ext cx="8427308" cy="923330"/>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a:t>Hide the Numicon shapes for your child to find in order</a:t>
            </a:r>
            <a:endParaRPr lang="en-US"/>
          </a:p>
          <a:p>
            <a:pPr marL="285750" indent="-285750">
              <a:buFont typeface="Arial" panose="020B0604020202020204" pitchFamily="34" charset="0"/>
              <a:buChar char="•"/>
            </a:pPr>
            <a:r>
              <a:rPr lang="en-GB"/>
              <a:t> Match the Numicon shapes to the numeral </a:t>
            </a:r>
          </a:p>
          <a:p>
            <a:pPr marL="285750" indent="-285750">
              <a:buFont typeface="Arial" panose="020B0604020202020204" pitchFamily="34" charset="0"/>
              <a:buChar char="•"/>
            </a:pPr>
            <a:r>
              <a:rPr lang="en-GB"/>
              <a:t>Take one away, can your child say what Numicon or numeral that is missing</a:t>
            </a:r>
          </a:p>
        </p:txBody>
      </p:sp>
      <p:pic>
        <p:nvPicPr>
          <p:cNvPr id="17" name="Picture 16">
            <a:extLst>
              <a:ext uri="{FF2B5EF4-FFF2-40B4-BE49-F238E27FC236}">
                <a16:creationId xmlns:a16="http://schemas.microsoft.com/office/drawing/2014/main" id="{4EF4CB66-638E-7C5B-04B2-D00F66ADE11F}"/>
              </a:ext>
            </a:extLst>
          </p:cNvPr>
          <p:cNvPicPr>
            <a:picLocks noChangeAspect="1"/>
          </p:cNvPicPr>
          <p:nvPr/>
        </p:nvPicPr>
        <p:blipFill>
          <a:blip r:embed="rId2"/>
          <a:stretch>
            <a:fillRect/>
          </a:stretch>
        </p:blipFill>
        <p:spPr>
          <a:xfrm>
            <a:off x="4880919" y="3497601"/>
            <a:ext cx="6819256" cy="2863730"/>
          </a:xfrm>
          <a:prstGeom prst="rect">
            <a:avLst/>
          </a:prstGeom>
        </p:spPr>
      </p:pic>
      <p:pic>
        <p:nvPicPr>
          <p:cNvPr id="19" name="Picture 18">
            <a:extLst>
              <a:ext uri="{FF2B5EF4-FFF2-40B4-BE49-F238E27FC236}">
                <a16:creationId xmlns:a16="http://schemas.microsoft.com/office/drawing/2014/main" id="{28B59E8C-5149-42D1-0B45-B67A51D36B27}"/>
              </a:ext>
            </a:extLst>
          </p:cNvPr>
          <p:cNvPicPr>
            <a:picLocks noChangeAspect="1"/>
          </p:cNvPicPr>
          <p:nvPr/>
        </p:nvPicPr>
        <p:blipFill>
          <a:blip r:embed="rId3"/>
          <a:stretch>
            <a:fillRect/>
          </a:stretch>
        </p:blipFill>
        <p:spPr>
          <a:xfrm>
            <a:off x="1285488" y="3140735"/>
            <a:ext cx="2676525" cy="2771775"/>
          </a:xfrm>
          <a:prstGeom prst="rect">
            <a:avLst/>
          </a:prstGeom>
        </p:spPr>
      </p:pic>
    </p:spTree>
    <p:extLst>
      <p:ext uri="{BB962C8B-B14F-4D97-AF65-F5344CB8AC3E}">
        <p14:creationId xmlns:p14="http://schemas.microsoft.com/office/powerpoint/2010/main" val="31344080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AB96800-60DF-EBA6-3301-EE3C201C302C}"/>
            </a:ext>
          </a:extLst>
        </p:cNvPr>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140A28E-1CE5-E18D-F3F8-0718EE8B92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AA01E3-0EB1-04CD-952F-9A70B0973E5F}"/>
              </a:ext>
            </a:extLst>
          </p:cNvPr>
          <p:cNvSpPr>
            <a:spLocks noGrp="1"/>
          </p:cNvSpPr>
          <p:nvPr>
            <p:ph type="title"/>
          </p:nvPr>
        </p:nvSpPr>
        <p:spPr>
          <a:xfrm>
            <a:off x="638881" y="457200"/>
            <a:ext cx="10909640" cy="1368614"/>
          </a:xfrm>
        </p:spPr>
        <p:txBody>
          <a:bodyPr vert="horz" lIns="91440" tIns="45720" rIns="91440" bIns="45720" rtlCol="0" anchor="ctr">
            <a:normAutofit/>
          </a:bodyPr>
          <a:lstStyle/>
          <a:p>
            <a:pPr algn="ctr"/>
            <a:r>
              <a:rPr lang="en-US" sz="6600" dirty="0"/>
              <a:t>Numicon and Dice</a:t>
            </a:r>
          </a:p>
        </p:txBody>
      </p:sp>
      <p:sp>
        <p:nvSpPr>
          <p:cNvPr id="14" name="sketch line">
            <a:extLst>
              <a:ext uri="{FF2B5EF4-FFF2-40B4-BE49-F238E27FC236}">
                <a16:creationId xmlns:a16="http://schemas.microsoft.com/office/drawing/2014/main" id="{76AFC562-F05B-6496-D8E8-0F10998AF5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1850683"/>
            <a:ext cx="3291840" cy="18288"/>
          </a:xfrm>
          <a:custGeom>
            <a:avLst/>
            <a:gdLst>
              <a:gd name="csX0" fmla="*/ 0 w 3291840"/>
              <a:gd name="csY0" fmla="*/ 0 h 18288"/>
              <a:gd name="csX1" fmla="*/ 658368 w 3291840"/>
              <a:gd name="csY1" fmla="*/ 0 h 18288"/>
              <a:gd name="csX2" fmla="*/ 1283818 w 3291840"/>
              <a:gd name="csY2" fmla="*/ 0 h 18288"/>
              <a:gd name="csX3" fmla="*/ 1909267 w 3291840"/>
              <a:gd name="csY3" fmla="*/ 0 h 18288"/>
              <a:gd name="csX4" fmla="*/ 2633472 w 3291840"/>
              <a:gd name="csY4" fmla="*/ 0 h 18288"/>
              <a:gd name="csX5" fmla="*/ 3291840 w 3291840"/>
              <a:gd name="csY5" fmla="*/ 0 h 18288"/>
              <a:gd name="csX6" fmla="*/ 3291840 w 3291840"/>
              <a:gd name="csY6" fmla="*/ 18288 h 18288"/>
              <a:gd name="csX7" fmla="*/ 2633472 w 3291840"/>
              <a:gd name="csY7" fmla="*/ 18288 h 18288"/>
              <a:gd name="csX8" fmla="*/ 2073859 w 3291840"/>
              <a:gd name="csY8" fmla="*/ 18288 h 18288"/>
              <a:gd name="csX9" fmla="*/ 1448410 w 3291840"/>
              <a:gd name="csY9" fmla="*/ 18288 h 18288"/>
              <a:gd name="csX10" fmla="*/ 822960 w 3291840"/>
              <a:gd name="csY10" fmla="*/ 18288 h 18288"/>
              <a:gd name="csX11" fmla="*/ 0 w 3291840"/>
              <a:gd name="csY11" fmla="*/ 18288 h 18288"/>
              <a:gd name="csX12" fmla="*/ 0 w 329184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A18FF47-B7AD-BFA9-2E00-B96F27811B81}"/>
              </a:ext>
            </a:extLst>
          </p:cNvPr>
          <p:cNvSpPr txBox="1"/>
          <p:nvPr/>
        </p:nvSpPr>
        <p:spPr>
          <a:xfrm>
            <a:off x="388455" y="1970475"/>
            <a:ext cx="8427308" cy="1477328"/>
          </a:xfrm>
          <a:prstGeom prst="rect">
            <a:avLst/>
          </a:prstGeom>
          <a:noFill/>
        </p:spPr>
        <p:txBody>
          <a:bodyPr wrap="square" rtlCol="0">
            <a:spAutoFit/>
          </a:bodyPr>
          <a:lstStyle/>
          <a:p>
            <a:pPr marL="285750" indent="-285750">
              <a:buFont typeface="Arial" panose="020B0604020202020204" pitchFamily="34" charset="0"/>
              <a:buChar char="•"/>
            </a:pPr>
            <a:r>
              <a:rPr lang="en-GB" dirty="0"/>
              <a:t>Match the number thrown to the Numicon piece</a:t>
            </a:r>
          </a:p>
          <a:p>
            <a:pPr marL="285750" indent="-285750">
              <a:buFont typeface="Arial" panose="020B0604020202020204" pitchFamily="34" charset="0"/>
              <a:buChar char="•"/>
            </a:pPr>
            <a:r>
              <a:rPr lang="en-GB" dirty="0"/>
              <a:t>Throw two and find both shapes </a:t>
            </a:r>
          </a:p>
          <a:p>
            <a:pPr marL="742950" lvl="1" indent="-285750">
              <a:buFont typeface="Arial" panose="020B0604020202020204" pitchFamily="34" charset="0"/>
              <a:buChar char="•"/>
            </a:pPr>
            <a:r>
              <a:rPr lang="en-GB" dirty="0"/>
              <a:t>What is the total</a:t>
            </a:r>
          </a:p>
          <a:p>
            <a:pPr marL="742950" lvl="1" indent="-285750">
              <a:buFont typeface="Arial" panose="020B0604020202020204" pitchFamily="34" charset="0"/>
              <a:buChar char="•"/>
            </a:pPr>
            <a:r>
              <a:rPr lang="en-GB" dirty="0"/>
              <a:t>Which shape has more/fewer holes</a:t>
            </a:r>
          </a:p>
          <a:p>
            <a:endParaRPr lang="en-GB" dirty="0"/>
          </a:p>
        </p:txBody>
      </p:sp>
      <p:pic>
        <p:nvPicPr>
          <p:cNvPr id="4" name="Picture 3">
            <a:extLst>
              <a:ext uri="{FF2B5EF4-FFF2-40B4-BE49-F238E27FC236}">
                <a16:creationId xmlns:a16="http://schemas.microsoft.com/office/drawing/2014/main" id="{2C471892-D664-7D87-CA7E-11C3E28350E5}"/>
              </a:ext>
            </a:extLst>
          </p:cNvPr>
          <p:cNvPicPr>
            <a:picLocks noChangeAspect="1"/>
          </p:cNvPicPr>
          <p:nvPr/>
        </p:nvPicPr>
        <p:blipFill>
          <a:blip r:embed="rId2"/>
          <a:stretch>
            <a:fillRect/>
          </a:stretch>
        </p:blipFill>
        <p:spPr>
          <a:xfrm>
            <a:off x="433787" y="3320462"/>
            <a:ext cx="3288293" cy="3080338"/>
          </a:xfrm>
          <a:prstGeom prst="rect">
            <a:avLst/>
          </a:prstGeom>
        </p:spPr>
      </p:pic>
      <p:pic>
        <p:nvPicPr>
          <p:cNvPr id="6" name="Picture 5">
            <a:extLst>
              <a:ext uri="{FF2B5EF4-FFF2-40B4-BE49-F238E27FC236}">
                <a16:creationId xmlns:a16="http://schemas.microsoft.com/office/drawing/2014/main" id="{FCBFEC35-E54B-F555-770C-DD9CA48EE3C1}"/>
              </a:ext>
            </a:extLst>
          </p:cNvPr>
          <p:cNvPicPr>
            <a:picLocks noChangeAspect="1"/>
          </p:cNvPicPr>
          <p:nvPr/>
        </p:nvPicPr>
        <p:blipFill>
          <a:blip r:embed="rId3"/>
          <a:stretch>
            <a:fillRect/>
          </a:stretch>
        </p:blipFill>
        <p:spPr>
          <a:xfrm>
            <a:off x="4450080" y="3447802"/>
            <a:ext cx="3099700" cy="2755289"/>
          </a:xfrm>
          <a:prstGeom prst="rect">
            <a:avLst/>
          </a:prstGeom>
        </p:spPr>
      </p:pic>
      <p:pic>
        <p:nvPicPr>
          <p:cNvPr id="9" name="Picture 8">
            <a:extLst>
              <a:ext uri="{FF2B5EF4-FFF2-40B4-BE49-F238E27FC236}">
                <a16:creationId xmlns:a16="http://schemas.microsoft.com/office/drawing/2014/main" id="{84B43D98-0DD1-BC02-09B9-99731975B52C}"/>
              </a:ext>
            </a:extLst>
          </p:cNvPr>
          <p:cNvPicPr>
            <a:picLocks noChangeAspect="1"/>
          </p:cNvPicPr>
          <p:nvPr/>
        </p:nvPicPr>
        <p:blipFill>
          <a:blip r:embed="rId4"/>
          <a:stretch>
            <a:fillRect/>
          </a:stretch>
        </p:blipFill>
        <p:spPr>
          <a:xfrm>
            <a:off x="8097048" y="2247900"/>
            <a:ext cx="3182106" cy="2880154"/>
          </a:xfrm>
          <a:prstGeom prst="rect">
            <a:avLst/>
          </a:prstGeom>
        </p:spPr>
      </p:pic>
    </p:spTree>
    <p:extLst>
      <p:ext uri="{BB962C8B-B14F-4D97-AF65-F5344CB8AC3E}">
        <p14:creationId xmlns:p14="http://schemas.microsoft.com/office/powerpoint/2010/main" val="33188148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2033756-F22B-D4D4-03A7-CF7990A1144D}"/>
            </a:ext>
          </a:extLst>
        </p:cNvPr>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4239DB9-9C60-15AF-0805-62F22FF8B1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FA4D20-2F9F-EF6C-6FBE-FAD3847AF5D8}"/>
              </a:ext>
            </a:extLst>
          </p:cNvPr>
          <p:cNvSpPr>
            <a:spLocks noGrp="1"/>
          </p:cNvSpPr>
          <p:nvPr>
            <p:ph type="title"/>
          </p:nvPr>
        </p:nvSpPr>
        <p:spPr>
          <a:xfrm>
            <a:off x="638881" y="457200"/>
            <a:ext cx="10909640" cy="1368614"/>
          </a:xfrm>
        </p:spPr>
        <p:txBody>
          <a:bodyPr vert="horz" lIns="91440" tIns="45720" rIns="91440" bIns="45720" rtlCol="0" anchor="ctr">
            <a:normAutofit/>
          </a:bodyPr>
          <a:lstStyle/>
          <a:p>
            <a:pPr algn="ctr"/>
            <a:r>
              <a:rPr lang="en-US" sz="6600" dirty="0"/>
              <a:t>Numicon Baseboards</a:t>
            </a:r>
          </a:p>
        </p:txBody>
      </p:sp>
      <p:sp>
        <p:nvSpPr>
          <p:cNvPr id="14" name="sketch line">
            <a:extLst>
              <a:ext uri="{FF2B5EF4-FFF2-40B4-BE49-F238E27FC236}">
                <a16:creationId xmlns:a16="http://schemas.microsoft.com/office/drawing/2014/main" id="{56637493-0388-48F9-BE6C-9DFF46D21D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1850683"/>
            <a:ext cx="3291840" cy="18288"/>
          </a:xfrm>
          <a:custGeom>
            <a:avLst/>
            <a:gdLst>
              <a:gd name="csX0" fmla="*/ 0 w 3291840"/>
              <a:gd name="csY0" fmla="*/ 0 h 18288"/>
              <a:gd name="csX1" fmla="*/ 658368 w 3291840"/>
              <a:gd name="csY1" fmla="*/ 0 h 18288"/>
              <a:gd name="csX2" fmla="*/ 1283818 w 3291840"/>
              <a:gd name="csY2" fmla="*/ 0 h 18288"/>
              <a:gd name="csX3" fmla="*/ 1909267 w 3291840"/>
              <a:gd name="csY3" fmla="*/ 0 h 18288"/>
              <a:gd name="csX4" fmla="*/ 2633472 w 3291840"/>
              <a:gd name="csY4" fmla="*/ 0 h 18288"/>
              <a:gd name="csX5" fmla="*/ 3291840 w 3291840"/>
              <a:gd name="csY5" fmla="*/ 0 h 18288"/>
              <a:gd name="csX6" fmla="*/ 3291840 w 3291840"/>
              <a:gd name="csY6" fmla="*/ 18288 h 18288"/>
              <a:gd name="csX7" fmla="*/ 2633472 w 3291840"/>
              <a:gd name="csY7" fmla="*/ 18288 h 18288"/>
              <a:gd name="csX8" fmla="*/ 2073859 w 3291840"/>
              <a:gd name="csY8" fmla="*/ 18288 h 18288"/>
              <a:gd name="csX9" fmla="*/ 1448410 w 3291840"/>
              <a:gd name="csY9" fmla="*/ 18288 h 18288"/>
              <a:gd name="csX10" fmla="*/ 822960 w 3291840"/>
              <a:gd name="csY10" fmla="*/ 18288 h 18288"/>
              <a:gd name="csX11" fmla="*/ 0 w 3291840"/>
              <a:gd name="csY11" fmla="*/ 18288 h 18288"/>
              <a:gd name="csX12" fmla="*/ 0 w 329184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94975279-9923-868A-A60E-522CA468C413}"/>
              </a:ext>
            </a:extLst>
          </p:cNvPr>
          <p:cNvSpPr txBox="1"/>
          <p:nvPr/>
        </p:nvSpPr>
        <p:spPr>
          <a:xfrm>
            <a:off x="339027" y="1981712"/>
            <a:ext cx="11128495" cy="1477328"/>
          </a:xfrm>
          <a:prstGeom prst="rect">
            <a:avLst/>
          </a:prstGeom>
          <a:noFill/>
        </p:spPr>
        <p:txBody>
          <a:bodyPr wrap="square" rtlCol="0">
            <a:spAutoFit/>
          </a:bodyPr>
          <a:lstStyle/>
          <a:p>
            <a:pPr marL="285750" indent="-285750">
              <a:buFont typeface="Arial" panose="020B0604020202020204" pitchFamily="34" charset="0"/>
              <a:buChar char="•"/>
            </a:pPr>
            <a:r>
              <a:rPr lang="en-GB" dirty="0"/>
              <a:t>Fill the baseboard </a:t>
            </a:r>
          </a:p>
          <a:p>
            <a:pPr marL="742950" lvl="1" indent="-285750">
              <a:buFont typeface="Arial" panose="020B0604020202020204" pitchFamily="34" charset="0"/>
              <a:buChar char="•"/>
            </a:pPr>
            <a:r>
              <a:rPr lang="en-GB" dirty="0"/>
              <a:t>Take one shape away and then challenge your child to fill the gap with two different shapes </a:t>
            </a:r>
          </a:p>
          <a:p>
            <a:pPr marL="285750" indent="-285750">
              <a:buFont typeface="Arial" panose="020B0604020202020204" pitchFamily="34" charset="0"/>
              <a:buChar char="•"/>
            </a:pPr>
            <a:r>
              <a:rPr lang="en-GB" dirty="0"/>
              <a:t>Complete or make a picture using the shapes</a:t>
            </a:r>
          </a:p>
          <a:p>
            <a:pPr marL="285750" indent="-285750">
              <a:buFont typeface="Arial" panose="020B0604020202020204" pitchFamily="34" charset="0"/>
              <a:buChar char="•"/>
            </a:pPr>
            <a:r>
              <a:rPr lang="en-GB" dirty="0"/>
              <a:t>Roll a dice and add that shape to the board</a:t>
            </a:r>
          </a:p>
          <a:p>
            <a:endParaRPr lang="en-GB" dirty="0"/>
          </a:p>
        </p:txBody>
      </p:sp>
      <p:pic>
        <p:nvPicPr>
          <p:cNvPr id="1026" name="Picture 2" descr="Effective early years Numicon activities - Hope Blog">
            <a:extLst>
              <a:ext uri="{FF2B5EF4-FFF2-40B4-BE49-F238E27FC236}">
                <a16:creationId xmlns:a16="http://schemas.microsoft.com/office/drawing/2014/main" id="{34DFEF9F-0753-9BC4-C1D5-DE8E71376F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63335" y="2811162"/>
            <a:ext cx="3589638" cy="358963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umicon resources - Mathematics and Science in SD#38 (Richmond)">
            <a:extLst>
              <a:ext uri="{FF2B5EF4-FFF2-40B4-BE49-F238E27FC236}">
                <a16:creationId xmlns:a16="http://schemas.microsoft.com/office/drawing/2014/main" id="{20A834DB-8893-B035-F1BC-556F7E0BF8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6941" y="3447803"/>
            <a:ext cx="2971800" cy="29718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Numicon 80 Coloured Pegs – SkyRocket Maths">
            <a:extLst>
              <a:ext uri="{FF2B5EF4-FFF2-40B4-BE49-F238E27FC236}">
                <a16:creationId xmlns:a16="http://schemas.microsoft.com/office/drawing/2014/main" id="{D09CBB97-B76C-1E19-4DC0-6A8C8D2BB1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88774" y="3571781"/>
            <a:ext cx="3429000" cy="2476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41284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0C8716C-7FAA-FEC1-52E9-17664736CB58}"/>
            </a:ext>
          </a:extLst>
        </p:cNvPr>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880FC0E-5BFA-98CC-C998-7EE15BF86A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7C0A81-E2ED-EE0E-C5D6-A71746111D65}"/>
              </a:ext>
            </a:extLst>
          </p:cNvPr>
          <p:cNvSpPr>
            <a:spLocks noGrp="1"/>
          </p:cNvSpPr>
          <p:nvPr>
            <p:ph type="title"/>
          </p:nvPr>
        </p:nvSpPr>
        <p:spPr>
          <a:xfrm>
            <a:off x="638881" y="457200"/>
            <a:ext cx="10909640" cy="1368614"/>
          </a:xfrm>
        </p:spPr>
        <p:txBody>
          <a:bodyPr vert="horz" lIns="91440" tIns="45720" rIns="91440" bIns="45720" rtlCol="0" anchor="ctr">
            <a:normAutofit/>
          </a:bodyPr>
          <a:lstStyle/>
          <a:p>
            <a:pPr algn="ctr"/>
            <a:r>
              <a:rPr lang="en-US" sz="6600" dirty="0"/>
              <a:t>More </a:t>
            </a:r>
            <a:r>
              <a:rPr lang="en-US" sz="6600" dirty="0" err="1"/>
              <a:t>Maths</a:t>
            </a:r>
            <a:r>
              <a:rPr lang="en-US" sz="6600" dirty="0"/>
              <a:t> Support</a:t>
            </a:r>
          </a:p>
        </p:txBody>
      </p:sp>
      <p:sp>
        <p:nvSpPr>
          <p:cNvPr id="14" name="sketch line">
            <a:extLst>
              <a:ext uri="{FF2B5EF4-FFF2-40B4-BE49-F238E27FC236}">
                <a16:creationId xmlns:a16="http://schemas.microsoft.com/office/drawing/2014/main" id="{43D4D3F9-996C-2EB5-89CC-D8356F58B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1850683"/>
            <a:ext cx="3291840" cy="18288"/>
          </a:xfrm>
          <a:custGeom>
            <a:avLst/>
            <a:gdLst>
              <a:gd name="csX0" fmla="*/ 0 w 3291840"/>
              <a:gd name="csY0" fmla="*/ 0 h 18288"/>
              <a:gd name="csX1" fmla="*/ 658368 w 3291840"/>
              <a:gd name="csY1" fmla="*/ 0 h 18288"/>
              <a:gd name="csX2" fmla="*/ 1283818 w 3291840"/>
              <a:gd name="csY2" fmla="*/ 0 h 18288"/>
              <a:gd name="csX3" fmla="*/ 1909267 w 3291840"/>
              <a:gd name="csY3" fmla="*/ 0 h 18288"/>
              <a:gd name="csX4" fmla="*/ 2633472 w 3291840"/>
              <a:gd name="csY4" fmla="*/ 0 h 18288"/>
              <a:gd name="csX5" fmla="*/ 3291840 w 3291840"/>
              <a:gd name="csY5" fmla="*/ 0 h 18288"/>
              <a:gd name="csX6" fmla="*/ 3291840 w 3291840"/>
              <a:gd name="csY6" fmla="*/ 18288 h 18288"/>
              <a:gd name="csX7" fmla="*/ 2633472 w 3291840"/>
              <a:gd name="csY7" fmla="*/ 18288 h 18288"/>
              <a:gd name="csX8" fmla="*/ 2073859 w 3291840"/>
              <a:gd name="csY8" fmla="*/ 18288 h 18288"/>
              <a:gd name="csX9" fmla="*/ 1448410 w 3291840"/>
              <a:gd name="csY9" fmla="*/ 18288 h 18288"/>
              <a:gd name="csX10" fmla="*/ 822960 w 3291840"/>
              <a:gd name="csY10" fmla="*/ 18288 h 18288"/>
              <a:gd name="csX11" fmla="*/ 0 w 3291840"/>
              <a:gd name="csY11" fmla="*/ 18288 h 18288"/>
              <a:gd name="csX12" fmla="*/ 0 w 329184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38AD9372-3304-999F-C885-F6B5365B29EC}"/>
              </a:ext>
            </a:extLst>
          </p:cNvPr>
          <p:cNvSpPr txBox="1"/>
          <p:nvPr/>
        </p:nvSpPr>
        <p:spPr>
          <a:xfrm>
            <a:off x="339027" y="1981712"/>
            <a:ext cx="11128495" cy="2862322"/>
          </a:xfrm>
          <a:prstGeom prst="rect">
            <a:avLst/>
          </a:prstGeom>
          <a:noFill/>
        </p:spPr>
        <p:txBody>
          <a:bodyPr wrap="square" rtlCol="0">
            <a:spAutoFit/>
          </a:bodyPr>
          <a:lstStyle/>
          <a:p>
            <a:r>
              <a:rPr lang="en-GB" b="1" dirty="0"/>
              <a:t>The websites below have further support for Maths at home:</a:t>
            </a:r>
          </a:p>
          <a:p>
            <a:endParaRPr lang="en-GB" dirty="0"/>
          </a:p>
          <a:p>
            <a:r>
              <a:rPr lang="en-GB" dirty="0">
                <a:hlinkClick r:id="rId2"/>
              </a:rPr>
              <a:t>https://www.nationalnumeracy.org.uk/helping-children-maths/family-maths-toolkit</a:t>
            </a:r>
            <a:endParaRPr lang="en-GB" dirty="0"/>
          </a:p>
          <a:p>
            <a:endParaRPr lang="en-GB" dirty="0"/>
          </a:p>
          <a:p>
            <a:endParaRPr lang="en-GB" dirty="0"/>
          </a:p>
          <a:p>
            <a:r>
              <a:rPr lang="en-GB" dirty="0">
                <a:hlinkClick r:id="rId3"/>
              </a:rPr>
              <a:t>https://www.surreycc.gov.uk/__data/assets/pdf_file/0007/67354/count-with-me-leaflet-4-years-plus.pdf</a:t>
            </a:r>
            <a:endParaRPr lang="en-GB" dirty="0"/>
          </a:p>
          <a:p>
            <a:endParaRPr lang="en-GB" dirty="0"/>
          </a:p>
          <a:p>
            <a:endParaRPr lang="en-GB" dirty="0"/>
          </a:p>
          <a:p>
            <a:r>
              <a:rPr lang="en-GB" dirty="0">
                <a:hlinkClick r:id="rId4"/>
              </a:rPr>
              <a:t>https://nrich.maths.org/parents/early-years</a:t>
            </a:r>
            <a:endParaRPr lang="en-GB" dirty="0"/>
          </a:p>
          <a:p>
            <a:endParaRPr lang="en-GB" dirty="0"/>
          </a:p>
        </p:txBody>
      </p:sp>
      <p:pic>
        <p:nvPicPr>
          <p:cNvPr id="2050" name="Picture 2" descr="Creative Maths Activities For Early Years">
            <a:extLst>
              <a:ext uri="{FF2B5EF4-FFF2-40B4-BE49-F238E27FC236}">
                <a16:creationId xmlns:a16="http://schemas.microsoft.com/office/drawing/2014/main" id="{25273B12-B2D8-7ED2-7713-F826D5F2638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41920" y="4114799"/>
            <a:ext cx="3426940" cy="2570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1845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48</TotalTime>
  <Words>277</Words>
  <Application>Microsoft Office PowerPoint</Application>
  <PresentationFormat>Widescreen</PresentationFormat>
  <Paragraphs>34</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Numicon at home</vt:lpstr>
      <vt:lpstr>What is Numicon?</vt:lpstr>
      <vt:lpstr>Numicon and Playdough</vt:lpstr>
      <vt:lpstr>Numicon Games</vt:lpstr>
      <vt:lpstr>Numicon and Dice</vt:lpstr>
      <vt:lpstr>Numicon Baseboards</vt:lpstr>
      <vt:lpstr>More Maths Support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shelley weeks</dc:creator>
  <cp:lastModifiedBy>shelley weeks</cp:lastModifiedBy>
  <cp:revision>10</cp:revision>
  <dcterms:created xsi:type="dcterms:W3CDTF">2025-09-29T14:27:32Z</dcterms:created>
  <dcterms:modified xsi:type="dcterms:W3CDTF">2026-06-16T09:29:26Z</dcterms:modified>
</cp:coreProperties>
</file>