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38"/>
  </p:notesMasterIdLst>
  <p:sldIdLst>
    <p:sldId id="273" r:id="rId5"/>
    <p:sldId id="282" r:id="rId6"/>
    <p:sldId id="271" r:id="rId7"/>
    <p:sldId id="257" r:id="rId8"/>
    <p:sldId id="259" r:id="rId9"/>
    <p:sldId id="260" r:id="rId10"/>
    <p:sldId id="286" r:id="rId11"/>
    <p:sldId id="307" r:id="rId12"/>
    <p:sldId id="308" r:id="rId13"/>
    <p:sldId id="294" r:id="rId14"/>
    <p:sldId id="281" r:id="rId15"/>
    <p:sldId id="295" r:id="rId16"/>
    <p:sldId id="298" r:id="rId17"/>
    <p:sldId id="256" r:id="rId18"/>
    <p:sldId id="272" r:id="rId19"/>
    <p:sldId id="304" r:id="rId20"/>
    <p:sldId id="293" r:id="rId21"/>
    <p:sldId id="299" r:id="rId22"/>
    <p:sldId id="296" r:id="rId23"/>
    <p:sldId id="300" r:id="rId24"/>
    <p:sldId id="284" r:id="rId25"/>
    <p:sldId id="306" r:id="rId26"/>
    <p:sldId id="262" r:id="rId27"/>
    <p:sldId id="264" r:id="rId28"/>
    <p:sldId id="301" r:id="rId29"/>
    <p:sldId id="289" r:id="rId30"/>
    <p:sldId id="266" r:id="rId31"/>
    <p:sldId id="309" r:id="rId32"/>
    <p:sldId id="310" r:id="rId33"/>
    <p:sldId id="305" r:id="rId34"/>
    <p:sldId id="268" r:id="rId35"/>
    <p:sldId id="302" r:id="rId36"/>
    <p:sldId id="270" r:id="rId37"/>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F7ABD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329FC9F-9933-FF8A-768F-7BF7B6B7CB59}" v="34" dt="2025-07-02T10:11:35.791"/>
    <p1510:client id="{2A07C1B1-9C6E-9EDA-3806-1613924953FA}" v="15" dt="2025-07-01T15:09:35.813"/>
    <p1510:client id="{C229A1AC-187C-C7BA-DCE9-B4B9C37E2285}" v="12" dt="2025-06-30T19:31:45.71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guide orient="horz" pos="2160"/>
        <p:guide pos="2880"/>
      </p:guideLst>
    </p:cSldViewPr>
  </p:slide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presProps" Target="presProps.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microsoft.com/office/2015/10/relationships/revisionInfo" Target="revisionInfo.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49688" y="0"/>
            <a:ext cx="2946400" cy="496888"/>
          </a:xfrm>
          <a:prstGeom prst="rect">
            <a:avLst/>
          </a:prstGeom>
        </p:spPr>
        <p:txBody>
          <a:bodyPr vert="horz" lIns="91440" tIns="45720" rIns="91440" bIns="45720" rtlCol="0"/>
          <a:lstStyle>
            <a:lvl1pPr algn="r">
              <a:defRPr sz="1200"/>
            </a:lvl1pPr>
          </a:lstStyle>
          <a:p>
            <a:fld id="{4CAE498B-6F10-4E9D-B11C-B03074A0DB6B}" type="datetimeFigureOut">
              <a:t>9/10/2025</a:t>
            </a:fld>
            <a:endParaRPr lang="en-GB"/>
          </a:p>
        </p:txBody>
      </p:sp>
      <p:sp>
        <p:nvSpPr>
          <p:cNvPr id="4" name="Slide Image Placeholder 3"/>
          <p:cNvSpPr>
            <a:spLocks noGrp="1" noRot="1" noChangeAspect="1"/>
          </p:cNvSpPr>
          <p:nvPr>
            <p:ph type="sldImg" idx="2"/>
          </p:nvPr>
        </p:nvSpPr>
        <p:spPr>
          <a:xfrm>
            <a:off x="1165225" y="1241425"/>
            <a:ext cx="44672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450" y="4776788"/>
            <a:ext cx="5438775" cy="3908425"/>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9429750"/>
            <a:ext cx="2946400" cy="496888"/>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49688" y="9429750"/>
            <a:ext cx="2946400" cy="496888"/>
          </a:xfrm>
          <a:prstGeom prst="rect">
            <a:avLst/>
          </a:prstGeom>
        </p:spPr>
        <p:txBody>
          <a:bodyPr vert="horz" lIns="91440" tIns="45720" rIns="91440" bIns="45720" rtlCol="0" anchor="b"/>
          <a:lstStyle>
            <a:lvl1pPr algn="r">
              <a:defRPr sz="1200"/>
            </a:lvl1pPr>
          </a:lstStyle>
          <a:p>
            <a:fld id="{7D569427-B2D8-4974-A878-C8864274D505}" type="slidenum">
              <a:t>‹#›</a:t>
            </a:fld>
            <a:endParaRPr lang="en-GB"/>
          </a:p>
        </p:txBody>
      </p:sp>
    </p:spTree>
    <p:extLst>
      <p:ext uri="{BB962C8B-B14F-4D97-AF65-F5344CB8AC3E}">
        <p14:creationId xmlns:p14="http://schemas.microsoft.com/office/powerpoint/2010/main" val="87289743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GB"/>
              <a:t>Young children whose parents read them five books a day enter kindergarten having heard about 1.4 million more words than kids who were never read to, a new study found. This 'million word gap' could be one key in explaining differences in vocabulary and reading development.</a:t>
            </a:r>
          </a:p>
          <a:p>
            <a:endParaRPr lang="en-GB">
              <a:ea typeface="Calibri"/>
              <a:cs typeface="Calibri"/>
            </a:endParaRPr>
          </a:p>
          <a:p>
            <a:r>
              <a:rPr lang="en-GB"/>
              <a:t>The vocabulary word gap in this study is different from the conversational word gap and may have different implications for children, she said.</a:t>
            </a:r>
          </a:p>
          <a:p>
            <a:r>
              <a:rPr lang="en-GB"/>
              <a:t>"This isn't about everyday communication. The words kids hear in books are going to be much more complex, difficult words than they hear just talking to their parents and others in the home," she said.</a:t>
            </a:r>
          </a:p>
          <a:p>
            <a:r>
              <a:rPr lang="en-GB"/>
              <a:t>For instance, a children's book may be about penguins in Antarctica -- introducing words and concepts that are unlikely to come up in everyday conversation.</a:t>
            </a:r>
          </a:p>
          <a:p>
            <a:endParaRPr lang="en-GB">
              <a:ea typeface="Calibri"/>
              <a:cs typeface="Calibri"/>
            </a:endParaRPr>
          </a:p>
        </p:txBody>
      </p:sp>
      <p:sp>
        <p:nvSpPr>
          <p:cNvPr id="4" name="Slide Number Placeholder 3"/>
          <p:cNvSpPr>
            <a:spLocks noGrp="1"/>
          </p:cNvSpPr>
          <p:nvPr>
            <p:ph type="sldNum" sz="quarter" idx="5"/>
          </p:nvPr>
        </p:nvSpPr>
        <p:spPr/>
        <p:txBody>
          <a:bodyPr/>
          <a:lstStyle/>
          <a:p>
            <a:fld id="{127E3FB9-8542-46DE-9B07-D5F9FE29D976}" type="slidenum">
              <a:t>16</a:t>
            </a:fld>
            <a:endParaRPr lang="en-GB"/>
          </a:p>
        </p:txBody>
      </p:sp>
    </p:spTree>
    <p:extLst>
      <p:ext uri="{BB962C8B-B14F-4D97-AF65-F5344CB8AC3E}">
        <p14:creationId xmlns:p14="http://schemas.microsoft.com/office/powerpoint/2010/main" val="153545186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905000"/>
            <a:ext cx="7543800" cy="2593975"/>
          </a:xfrm>
        </p:spPr>
        <p:txBody>
          <a:bodyPr anchor="b"/>
          <a:lstStyle>
            <a:lvl1pPr>
              <a:defRPr sz="6600">
                <a:ln>
                  <a:noFill/>
                </a:ln>
                <a:solidFill>
                  <a:schemeClr val="tx2"/>
                </a:solidFill>
              </a:defRPr>
            </a:lvl1pPr>
          </a:lstStyle>
          <a:p>
            <a:r>
              <a:rPr lang="en-US"/>
              <a:t>Click to edit Master title style</a:t>
            </a:r>
          </a:p>
        </p:txBody>
      </p:sp>
      <p:sp>
        <p:nvSpPr>
          <p:cNvPr id="3" name="Subtitle 2"/>
          <p:cNvSpPr>
            <a:spLocks noGrp="1"/>
          </p:cNvSpPr>
          <p:nvPr>
            <p:ph type="subTitle" idx="1"/>
          </p:nvPr>
        </p:nvSpPr>
        <p:spPr>
          <a:xfrm>
            <a:off x="685800" y="4572000"/>
            <a:ext cx="6461760" cy="1066800"/>
          </a:xfrm>
        </p:spPr>
        <p:txBody>
          <a:bodyPr anchor="t">
            <a:normAutofit/>
          </a:bodyPr>
          <a:lstStyle>
            <a:lvl1pPr marL="0" indent="0" algn="l">
              <a:buNone/>
              <a:defRPr sz="20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037A9178-D318-4459-BABE-EB48780924AC}" type="datetimeFigureOut">
              <a:rPr lang="en-GB" smtClean="0"/>
              <a:t>10/09/2025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418B083-88E4-4BE8-A5BD-1CA6D5F67A27}" type="slidenum">
              <a:rPr lang="en-GB" smtClean="0"/>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37A9178-D318-4459-BABE-EB48780924AC}" type="datetimeFigureOut">
              <a:rPr lang="en-GB" smtClean="0"/>
              <a:t>10/09/2025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418B083-88E4-4BE8-A5BD-1CA6D5F67A27}" type="slidenum">
              <a:rPr lang="en-GB" smtClean="0"/>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5486400"/>
            <a:ext cx="7659687" cy="1168400"/>
          </a:xfrm>
        </p:spPr>
        <p:txBody>
          <a:bodyPr anchor="t"/>
          <a:lstStyle>
            <a:lvl1pPr algn="l">
              <a:defRPr sz="3600" b="0" cap="all"/>
            </a:lvl1pPr>
          </a:lstStyle>
          <a:p>
            <a:r>
              <a:rPr lang="en-US"/>
              <a:t>Click to edit Master title style</a:t>
            </a:r>
          </a:p>
        </p:txBody>
      </p:sp>
      <p:sp>
        <p:nvSpPr>
          <p:cNvPr id="3" name="Text Placeholder 2"/>
          <p:cNvSpPr>
            <a:spLocks noGrp="1"/>
          </p:cNvSpPr>
          <p:nvPr>
            <p:ph type="body" idx="1"/>
          </p:nvPr>
        </p:nvSpPr>
        <p:spPr>
          <a:xfrm>
            <a:off x="722313" y="3852863"/>
            <a:ext cx="6135687" cy="1633538"/>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37A9178-D318-4459-BABE-EB48780924AC}" type="datetimeFigureOut">
              <a:rPr lang="en-GB" smtClean="0"/>
              <a:t>10/09/2025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418B083-88E4-4BE8-A5BD-1CA6D5F67A27}" type="slidenum">
              <a:rPr lang="en-GB" smtClean="0"/>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536192"/>
            <a:ext cx="36576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419600" y="1536192"/>
            <a:ext cx="36576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037A9178-D318-4459-BABE-EB48780924AC}" type="datetimeFigureOut">
              <a:rPr lang="en-GB" smtClean="0"/>
              <a:t>10/09/2025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418B083-88E4-4BE8-A5BD-1CA6D5F67A27}" type="slidenum">
              <a:rPr lang="en-GB" smtClean="0"/>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36576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36576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419600" y="1535113"/>
            <a:ext cx="36576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419600" y="2174875"/>
            <a:ext cx="36576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037A9178-D318-4459-BABE-EB48780924AC}" type="datetimeFigureOut">
              <a:rPr lang="en-GB" smtClean="0"/>
              <a:t>10/09/2025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418B083-88E4-4BE8-A5BD-1CA6D5F67A27}" type="slidenum">
              <a:rPr lang="en-GB" smtClean="0"/>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037A9178-D318-4459-BABE-EB48780924AC}" type="datetimeFigureOut">
              <a:rPr lang="en-GB" smtClean="0"/>
              <a:t>10/09/2025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418B083-88E4-4BE8-A5BD-1CA6D5F67A27}" type="slidenum">
              <a:rPr lang="en-GB" smtClean="0"/>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37A9178-D318-4459-BABE-EB48780924AC}" type="datetimeFigureOut">
              <a:rPr lang="en-GB" smtClean="0"/>
              <a:t>10/09/2025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418B083-88E4-4BE8-A5BD-1CA6D5F67A27}" type="slidenum">
              <a:rPr lang="en-GB" smtClean="0"/>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4801" y="5495544"/>
            <a:ext cx="7772400" cy="594360"/>
          </a:xfrm>
        </p:spPr>
        <p:txBody>
          <a:bodyPr anchor="b"/>
          <a:lstStyle>
            <a:lvl1pPr algn="ctr">
              <a:defRPr sz="2200" b="1"/>
            </a:lvl1pPr>
          </a:lstStyle>
          <a:p>
            <a:r>
              <a:rPr lang="en-US"/>
              <a:t>Click to edit Master title style</a:t>
            </a:r>
          </a:p>
        </p:txBody>
      </p:sp>
      <p:sp>
        <p:nvSpPr>
          <p:cNvPr id="4" name="Text Placeholder 3"/>
          <p:cNvSpPr>
            <a:spLocks noGrp="1"/>
          </p:cNvSpPr>
          <p:nvPr>
            <p:ph type="body" sz="half" idx="2"/>
          </p:nvPr>
        </p:nvSpPr>
        <p:spPr>
          <a:xfrm>
            <a:off x="304799" y="6096000"/>
            <a:ext cx="7772401" cy="6096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037A9178-D318-4459-BABE-EB48780924AC}" type="datetimeFigureOut">
              <a:rPr lang="en-GB" smtClean="0"/>
              <a:t>10/09/2025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418B083-88E4-4BE8-A5BD-1CA6D5F67A27}" type="slidenum">
              <a:rPr lang="en-GB" smtClean="0"/>
              <a:t>‹#›</a:t>
            </a:fld>
            <a:endParaRPr lang="en-GB"/>
          </a:p>
        </p:txBody>
      </p:sp>
      <p:sp>
        <p:nvSpPr>
          <p:cNvPr id="9" name="Content Placeholder 8"/>
          <p:cNvSpPr>
            <a:spLocks noGrp="1"/>
          </p:cNvSpPr>
          <p:nvPr>
            <p:ph sz="quarter" idx="13"/>
          </p:nvPr>
        </p:nvSpPr>
        <p:spPr>
          <a:xfrm>
            <a:off x="304800" y="381000"/>
            <a:ext cx="7772400" cy="494284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1752" y="5495278"/>
            <a:ext cx="7772400" cy="594626"/>
          </a:xfrm>
        </p:spPr>
        <p:txBody>
          <a:bodyPr anchor="b"/>
          <a:lstStyle>
            <a:lvl1pPr algn="ctr">
              <a:defRPr sz="2200" b="1">
                <a:ln>
                  <a:noFill/>
                </a:ln>
                <a:solidFill>
                  <a:schemeClr val="tx2"/>
                </a:solidFill>
              </a:defRPr>
            </a:lvl1pPr>
          </a:lstStyle>
          <a:p>
            <a:r>
              <a:rPr lang="en-US"/>
              <a:t>Click to edit Master title style</a:t>
            </a:r>
          </a:p>
        </p:txBody>
      </p:sp>
      <p:sp>
        <p:nvSpPr>
          <p:cNvPr id="3" name="Picture Placeholder 2"/>
          <p:cNvSpPr>
            <a:spLocks noGrp="1"/>
          </p:cNvSpPr>
          <p:nvPr>
            <p:ph type="pic" idx="1"/>
          </p:nvPr>
        </p:nvSpPr>
        <p:spPr>
          <a:xfrm>
            <a:off x="0" y="0"/>
            <a:ext cx="8458200" cy="54864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301752" y="6096000"/>
            <a:ext cx="7772400" cy="612648"/>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p:cNvSpPr>
            <a:spLocks noGrp="1"/>
          </p:cNvSpPr>
          <p:nvPr>
            <p:ph type="dt" sz="half" idx="10"/>
          </p:nvPr>
        </p:nvSpPr>
        <p:spPr/>
        <p:txBody>
          <a:bodyPr/>
          <a:lstStyle/>
          <a:p>
            <a:fld id="{037A9178-D318-4459-BABE-EB48780924AC}" type="datetimeFigureOut">
              <a:rPr lang="en-GB" smtClean="0"/>
              <a:t>10/09/2025</a:t>
            </a:fld>
            <a:endParaRPr lang="en-GB"/>
          </a:p>
        </p:txBody>
      </p:sp>
      <p:sp>
        <p:nvSpPr>
          <p:cNvPr id="9" name="Slide Number Placeholder 8"/>
          <p:cNvSpPr>
            <a:spLocks noGrp="1"/>
          </p:cNvSpPr>
          <p:nvPr>
            <p:ph type="sldNum" sz="quarter" idx="11"/>
          </p:nvPr>
        </p:nvSpPr>
        <p:spPr/>
        <p:txBody>
          <a:bodyPr/>
          <a:lstStyle/>
          <a:p>
            <a:fld id="{6418B083-88E4-4BE8-A5BD-1CA6D5F67A27}" type="slidenum">
              <a:rPr lang="en-GB" smtClean="0"/>
              <a:t>‹#›</a:t>
            </a:fld>
            <a:endParaRPr lang="en-GB"/>
          </a:p>
        </p:txBody>
      </p:sp>
      <p:sp>
        <p:nvSpPr>
          <p:cNvPr id="10" name="Footer Placeholder 9"/>
          <p:cNvSpPr>
            <a:spLocks noGrp="1"/>
          </p:cNvSpPr>
          <p:nvPr>
            <p:ph type="ftr" sz="quarter" idx="12"/>
          </p:nvPr>
        </p:nvSpPr>
        <p:spPr/>
        <p:txBody>
          <a:bodyPr/>
          <a:lstStyle/>
          <a:p>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37A9178-D318-4459-BABE-EB48780924AC}" type="datetimeFigureOut">
              <a:rPr lang="en-GB" smtClean="0"/>
              <a:t>10/09/2025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418B083-88E4-4BE8-A5BD-1CA6D5F67A27}" type="slidenum">
              <a:rPr lang="en-GB" smtClean="0"/>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1752600" cy="5851525"/>
          </a:xfrm>
        </p:spPr>
        <p:txBody>
          <a:bodyPr vert="eaVert" anchor="b" anchorCtr="0"/>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37A9178-D318-4459-BABE-EB48780924AC}" type="datetimeFigureOut">
              <a:rPr lang="en-GB" smtClean="0"/>
              <a:t>10/09/2025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418B083-88E4-4BE8-A5BD-1CA6D5F67A27}" type="slidenum">
              <a:rPr lang="en-GB" smtClean="0"/>
              <a:t>‹#›</a:t>
            </a:fld>
            <a:endParaRPr lang="en-GB"/>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9" name="Rectangle 8"/>
          <p:cNvSpPr/>
          <p:nvPr/>
        </p:nvSpPr>
        <p:spPr>
          <a:xfrm>
            <a:off x="0" y="0"/>
            <a:ext cx="9144000" cy="6858000"/>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Content Placeholder 30"/>
          <p:cNvSpPr>
            <a:spLocks noGrp="1"/>
          </p:cNvSpPr>
          <p:nvPr>
            <p:ph sz="quarter" idx="13"/>
          </p:nvPr>
        </p:nvSpPr>
        <p:spPr>
          <a:xfrm>
            <a:off x="352426" y="1463040"/>
            <a:ext cx="7680960" cy="47244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2" name="Date Placeholder 11"/>
          <p:cNvSpPr>
            <a:spLocks noGrp="1"/>
          </p:cNvSpPr>
          <p:nvPr>
            <p:ph type="dt" sz="half" idx="14"/>
          </p:nvPr>
        </p:nvSpPr>
        <p:spPr/>
        <p:txBody>
          <a:bodyPr/>
          <a:lstStyle/>
          <a:p>
            <a:pPr>
              <a:defRPr/>
            </a:pPr>
            <a:endParaRPr lang="en-GB"/>
          </a:p>
        </p:txBody>
      </p:sp>
      <p:sp>
        <p:nvSpPr>
          <p:cNvPr id="19" name="Slide Number Placeholder 18"/>
          <p:cNvSpPr>
            <a:spLocks noGrp="1"/>
          </p:cNvSpPr>
          <p:nvPr>
            <p:ph type="sldNum" sz="quarter" idx="15"/>
          </p:nvPr>
        </p:nvSpPr>
        <p:spPr/>
        <p:txBody>
          <a:bodyPr/>
          <a:lstStyle/>
          <a:p>
            <a:pPr>
              <a:defRPr/>
            </a:pPr>
            <a:fld id="{B5D7E9B4-EE7C-4EEA-9A8D-27F0231C98A5}" type="slidenum">
              <a:rPr lang="en-GB" smtClean="0"/>
              <a:pPr>
                <a:defRPr/>
              </a:pPr>
              <a:t>‹#›</a:t>
            </a:fld>
            <a:endParaRPr lang="en-GB"/>
          </a:p>
        </p:txBody>
      </p:sp>
      <p:sp>
        <p:nvSpPr>
          <p:cNvPr id="21" name="Footer Placeholder 20"/>
          <p:cNvSpPr>
            <a:spLocks noGrp="1"/>
          </p:cNvSpPr>
          <p:nvPr>
            <p:ph type="ftr" sz="quarter" idx="16"/>
          </p:nvPr>
        </p:nvSpPr>
        <p:spPr/>
        <p:txBody>
          <a:bodyPr/>
          <a:lstStyle/>
          <a:p>
            <a:pPr>
              <a:defRPr/>
            </a:pPr>
            <a:endParaRPr lang="en-GB"/>
          </a:p>
        </p:txBody>
      </p:sp>
      <p:sp>
        <p:nvSpPr>
          <p:cNvPr id="8" name="Title 7"/>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140482246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2300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7620000" cy="1143000"/>
          </a:xfrm>
          <a:prstGeom prst="rect">
            <a:avLst/>
          </a:prstGeom>
        </p:spPr>
        <p:txBody>
          <a:bodyPr vert="horz" lIns="91440" tIns="45720" rIns="91440" bIns="45720" rtlCol="0" anchor="ctr">
            <a:noAutofit/>
          </a:bodyPr>
          <a:lstStyle/>
          <a:p>
            <a:r>
              <a:rPr lang="en-US"/>
              <a:t>Click to edit Master title style</a:t>
            </a:r>
          </a:p>
        </p:txBody>
      </p:sp>
      <p:sp>
        <p:nvSpPr>
          <p:cNvPr id="3" name="Text Placeholder 2"/>
          <p:cNvSpPr>
            <a:spLocks noGrp="1"/>
          </p:cNvSpPr>
          <p:nvPr>
            <p:ph type="body" idx="1"/>
          </p:nvPr>
        </p:nvSpPr>
        <p:spPr>
          <a:xfrm>
            <a:off x="457200" y="1600200"/>
            <a:ext cx="7620000" cy="48006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6"/>
          <p:cNvSpPr/>
          <p:nvPr/>
        </p:nvSpPr>
        <p:spPr>
          <a:xfrm>
            <a:off x="8458200" y="0"/>
            <a:ext cx="6858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8458200" y="5486400"/>
            <a:ext cx="685800" cy="6858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Slide Number Placeholder 5"/>
          <p:cNvSpPr>
            <a:spLocks noGrp="1"/>
          </p:cNvSpPr>
          <p:nvPr>
            <p:ph type="sldNum" sz="quarter" idx="4"/>
          </p:nvPr>
        </p:nvSpPr>
        <p:spPr>
          <a:xfrm>
            <a:off x="8531788" y="5648960"/>
            <a:ext cx="548640" cy="396240"/>
          </a:xfrm>
          <a:prstGeom prst="bracketPair">
            <a:avLst>
              <a:gd name="adj" fmla="val 17949"/>
            </a:avLst>
          </a:prstGeom>
          <a:ln w="19050">
            <a:solidFill>
              <a:srgbClr val="FFFFFF"/>
            </a:solidFill>
          </a:ln>
        </p:spPr>
        <p:txBody>
          <a:bodyPr vert="horz" lIns="0" tIns="0" rIns="0" bIns="0" rtlCol="0" anchor="ctr"/>
          <a:lstStyle>
            <a:lvl1pPr algn="ctr">
              <a:defRPr sz="1800">
                <a:solidFill>
                  <a:srgbClr val="FFFFFF"/>
                </a:solidFill>
              </a:defRPr>
            </a:lvl1pPr>
          </a:lstStyle>
          <a:p>
            <a:fld id="{6418B083-88E4-4BE8-A5BD-1CA6D5F67A27}" type="slidenum">
              <a:rPr lang="en-GB" smtClean="0"/>
              <a:t>‹#›</a:t>
            </a:fld>
            <a:endParaRPr lang="en-GB"/>
          </a:p>
        </p:txBody>
      </p:sp>
      <p:sp>
        <p:nvSpPr>
          <p:cNvPr id="5" name="Footer Placeholder 4"/>
          <p:cNvSpPr>
            <a:spLocks noGrp="1"/>
          </p:cNvSpPr>
          <p:nvPr>
            <p:ph type="ftr" sz="quarter" idx="3"/>
          </p:nvPr>
        </p:nvSpPr>
        <p:spPr>
          <a:xfrm rot="16200000">
            <a:off x="7586910" y="4048760"/>
            <a:ext cx="2367281" cy="365760"/>
          </a:xfrm>
          <a:prstGeom prst="rect">
            <a:avLst/>
          </a:prstGeom>
        </p:spPr>
        <p:txBody>
          <a:bodyPr vert="horz" lIns="91440" tIns="45720" rIns="91440" bIns="45720" rtlCol="0" anchor="ctr"/>
          <a:lstStyle>
            <a:lvl1pPr algn="r">
              <a:defRPr sz="1200">
                <a:solidFill>
                  <a:schemeClr val="bg2"/>
                </a:solidFill>
              </a:defRPr>
            </a:lvl1pPr>
          </a:lstStyle>
          <a:p>
            <a:endParaRPr lang="en-GB"/>
          </a:p>
        </p:txBody>
      </p:sp>
      <p:sp>
        <p:nvSpPr>
          <p:cNvPr id="4" name="Date Placeholder 3"/>
          <p:cNvSpPr>
            <a:spLocks noGrp="1"/>
          </p:cNvSpPr>
          <p:nvPr>
            <p:ph type="dt" sz="half" idx="2"/>
          </p:nvPr>
        </p:nvSpPr>
        <p:spPr>
          <a:xfrm rot="16200000">
            <a:off x="7551351" y="1645920"/>
            <a:ext cx="2438399" cy="365760"/>
          </a:xfrm>
          <a:prstGeom prst="rect">
            <a:avLst/>
          </a:prstGeom>
        </p:spPr>
        <p:txBody>
          <a:bodyPr vert="horz" lIns="91440" tIns="45720" rIns="91440" bIns="45720" rtlCol="0" anchor="ctr"/>
          <a:lstStyle>
            <a:lvl1pPr algn="l">
              <a:defRPr sz="1200">
                <a:solidFill>
                  <a:schemeClr val="bg2"/>
                </a:solidFill>
              </a:defRPr>
            </a:lvl1pPr>
          </a:lstStyle>
          <a:p>
            <a:fld id="{037A9178-D318-4459-BABE-EB48780924AC}" type="datetimeFigureOut">
              <a:rPr lang="en-GB" smtClean="0"/>
              <a:t>10/09/2025</a:t>
            </a:fld>
            <a:endParaRPr lang="en-GB"/>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xStyles>
    <p:titleStyle>
      <a:lvl1pPr algn="l" defTabSz="914400" rtl="0" eaLnBrk="1" latinLnBrk="0" hangingPunct="1">
        <a:spcBef>
          <a:spcPct val="0"/>
        </a:spcBef>
        <a:buNone/>
        <a:defRPr sz="4600" kern="1200" cap="none" spc="-100" baseline="0">
          <a:ln>
            <a:noFill/>
          </a:ln>
          <a:solidFill>
            <a:schemeClr val="tx2"/>
          </a:solidFill>
          <a:effectLst/>
          <a:latin typeface="+mj-lt"/>
          <a:ea typeface="+mj-ea"/>
          <a:cs typeface="+mj-cs"/>
        </a:defRPr>
      </a:lvl1pPr>
    </p:titleStyle>
    <p:bodyStyle>
      <a:lvl1pPr marL="342900" indent="-228600" algn="l" defTabSz="914400" rtl="0" eaLnBrk="1" latinLnBrk="0" hangingPunct="1">
        <a:spcBef>
          <a:spcPct val="20000"/>
        </a:spcBef>
        <a:buClr>
          <a:schemeClr val="accent1"/>
        </a:buClr>
        <a:buFont typeface="Arial" pitchFamily="34" charset="0"/>
        <a:buChar char="•"/>
        <a:defRPr sz="2200" kern="1200">
          <a:solidFill>
            <a:schemeClr val="tx1"/>
          </a:solidFill>
          <a:latin typeface="+mn-lt"/>
          <a:ea typeface="+mn-ea"/>
          <a:cs typeface="+mn-cs"/>
        </a:defRPr>
      </a:lvl1pPr>
      <a:lvl2pPr marL="640080" indent="-228600" algn="l" defTabSz="914400" rtl="0" eaLnBrk="1" latinLnBrk="0" hangingPunct="1">
        <a:spcBef>
          <a:spcPct val="20000"/>
        </a:spcBef>
        <a:buClr>
          <a:schemeClr val="accent2"/>
        </a:buClr>
        <a:buFont typeface="Arial" pitchFamily="34" charset="0"/>
        <a:buChar char="•"/>
        <a:defRPr sz="2000" kern="1200">
          <a:solidFill>
            <a:schemeClr val="tx1"/>
          </a:solidFill>
          <a:latin typeface="+mn-lt"/>
          <a:ea typeface="+mn-ea"/>
          <a:cs typeface="+mn-cs"/>
        </a:defRPr>
      </a:lvl2pPr>
      <a:lvl3pPr marL="100584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3pPr>
      <a:lvl4pPr marL="1280160" indent="-228600" algn="l" defTabSz="914400" rtl="0" eaLnBrk="1" latinLnBrk="0" hangingPunct="1">
        <a:spcBef>
          <a:spcPct val="20000"/>
        </a:spcBef>
        <a:buClr>
          <a:schemeClr val="accent4"/>
        </a:buClr>
        <a:buFont typeface="Arial" pitchFamily="34" charset="0"/>
        <a:buChar char="•"/>
        <a:defRPr sz="1600" kern="1200">
          <a:solidFill>
            <a:schemeClr val="tx1"/>
          </a:solidFill>
          <a:latin typeface="+mn-lt"/>
          <a:ea typeface="+mn-ea"/>
          <a:cs typeface="+mn-cs"/>
        </a:defRPr>
      </a:lvl4pPr>
      <a:lvl5pPr marL="1554480" indent="-228600" algn="l" defTabSz="914400" rtl="0" eaLnBrk="1" latinLnBrk="0" hangingPunct="1">
        <a:spcBef>
          <a:spcPct val="20000"/>
        </a:spcBef>
        <a:buClr>
          <a:schemeClr val="accent5"/>
        </a:buClr>
        <a:buFont typeface="Arial" pitchFamily="34" charset="0"/>
        <a:buChar char="•"/>
        <a:defRPr sz="1400" kern="1200" baseline="0">
          <a:solidFill>
            <a:schemeClr val="tx1"/>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baseline="0">
          <a:solidFill>
            <a:schemeClr val="tx1"/>
          </a:solidFill>
          <a:latin typeface="+mn-lt"/>
          <a:ea typeface="+mn-ea"/>
          <a:cs typeface="+mn-cs"/>
        </a:defRPr>
      </a:lvl6pPr>
      <a:lvl7pPr marL="1920240" indent="-182880" algn="l" defTabSz="914400" rtl="0" eaLnBrk="1" latinLnBrk="0" hangingPunct="1">
        <a:spcBef>
          <a:spcPct val="20000"/>
        </a:spcBef>
        <a:buClr>
          <a:schemeClr val="accent2"/>
        </a:buClr>
        <a:buFont typeface="Arial" pitchFamily="34" charset="0"/>
        <a:buChar char="•"/>
        <a:defRPr sz="1400" kern="1200">
          <a:solidFill>
            <a:schemeClr val="tx1"/>
          </a:solidFill>
          <a:latin typeface="+mn-lt"/>
          <a:ea typeface="+mn-ea"/>
          <a:cs typeface="+mn-cs"/>
        </a:defRPr>
      </a:lvl7pPr>
      <a:lvl8pPr marL="2103120" indent="-182880" algn="l" defTabSz="914400" rtl="0" eaLnBrk="1" latinLnBrk="0" hangingPunct="1">
        <a:spcBef>
          <a:spcPct val="20000"/>
        </a:spcBef>
        <a:buClr>
          <a:schemeClr val="accent3"/>
        </a:buClr>
        <a:buFont typeface="Arial" pitchFamily="34" charset="0"/>
        <a:buChar char="•"/>
        <a:defRPr sz="1400" kern="1200">
          <a:solidFill>
            <a:schemeClr val="tx1"/>
          </a:solidFill>
          <a:latin typeface="+mn-lt"/>
          <a:ea typeface="+mn-ea"/>
          <a:cs typeface="+mn-cs"/>
        </a:defRPr>
      </a:lvl8pPr>
      <a:lvl9pPr marL="2286000" indent="-182880" algn="l" defTabSz="914400" rtl="0" eaLnBrk="1" latinLnBrk="0" hangingPunct="1">
        <a:spcBef>
          <a:spcPct val="20000"/>
        </a:spcBef>
        <a:buClr>
          <a:schemeClr val="accent4"/>
        </a:buClr>
        <a:buFont typeface="Arial"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hyperlink" Target="https://www.sciencedaily.com/releases/2019/04/190404074947.htm" TargetMode="External"/><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16.png"/><Relationship Id="rId7" Type="http://schemas.openxmlformats.org/officeDocument/2006/relationships/image" Target="../media/image20.png"/><Relationship Id="rId2" Type="http://schemas.openxmlformats.org/officeDocument/2006/relationships/image" Target="../media/image15.png"/><Relationship Id="rId1" Type="http://schemas.openxmlformats.org/officeDocument/2006/relationships/slideLayout" Target="../slideLayouts/slideLayout7.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s>
</file>

<file path=ppt/slides/_rels/slide1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2.xml"/><Relationship Id="rId4" Type="http://schemas.openxmlformats.org/officeDocument/2006/relationships/image" Target="../media/image24.png"/></Relationships>
</file>

<file path=ppt/slides/_rels/slide20.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hyperlink" Target="https://voice21.org/" TargetMode="Externa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7.xml"/><Relationship Id="rId5" Type="http://schemas.openxmlformats.org/officeDocument/2006/relationships/image" Target="../media/image35.png"/><Relationship Id="rId4" Type="http://schemas.openxmlformats.org/officeDocument/2006/relationships/image" Target="../media/image34.png"/></Relationships>
</file>

<file path=ppt/slides/_rels/slide30.xml.rels><?xml version="1.0" encoding="UTF-8" standalone="yes"?>
<Relationships xmlns="http://schemas.openxmlformats.org/package/2006/relationships"><Relationship Id="rId3" Type="http://schemas.openxmlformats.org/officeDocument/2006/relationships/hyperlink" Target="https://padlet.com/astonclintonschool/welcome-to-year-5-9l4tk2jxzdsug20i" TargetMode="External"/><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4165" y="3225155"/>
            <a:ext cx="9441087" cy="2593975"/>
          </a:xfrm>
        </p:spPr>
        <p:txBody>
          <a:bodyPr/>
          <a:lstStyle/>
          <a:p>
            <a:r>
              <a:rPr lang="en-GB" u="sng">
                <a:solidFill>
                  <a:srgbClr val="002060"/>
                </a:solidFill>
                <a:latin typeface="Calibri"/>
                <a:cs typeface="Calibri"/>
              </a:rPr>
              <a:t>Year 5 Meeting</a:t>
            </a:r>
            <a:br>
              <a:rPr lang="en-GB" u="sng">
                <a:solidFill>
                  <a:srgbClr val="002060"/>
                </a:solidFill>
                <a:latin typeface="Calibri"/>
                <a:ea typeface="Calibri"/>
                <a:cs typeface="Calibri"/>
              </a:rPr>
            </a:br>
            <a:br>
              <a:rPr lang="en-GB">
                <a:latin typeface="+mj-ea"/>
              </a:rPr>
            </a:br>
            <a:r>
              <a:rPr lang="en-GB" sz="6000">
                <a:solidFill>
                  <a:srgbClr val="002060"/>
                </a:solidFill>
                <a:latin typeface="Calibri"/>
                <a:ea typeface="Calibri"/>
                <a:cs typeface="Calibri"/>
              </a:rPr>
              <a:t>Wednesday 2nd July 2025</a:t>
            </a:r>
            <a:br>
              <a:rPr lang="en-GB">
                <a:solidFill>
                  <a:srgbClr val="002060"/>
                </a:solidFill>
                <a:latin typeface="Calibri"/>
                <a:ea typeface="Calibri"/>
                <a:cs typeface="Calibri"/>
              </a:rPr>
            </a:br>
            <a:r>
              <a:rPr lang="en-GB" sz="6000">
                <a:solidFill>
                  <a:srgbClr val="002060"/>
                </a:solidFill>
                <a:latin typeface="Calibri"/>
                <a:ea typeface="Calibri"/>
                <a:cs typeface="Calibri"/>
              </a:rPr>
              <a:t>4pm-4:30pm </a:t>
            </a:r>
          </a:p>
        </p:txBody>
      </p:sp>
      <p:pic>
        <p:nvPicPr>
          <p:cNvPr id="12290" name="Picture 2" descr="http://www.astonclinton.ik.org/img/ACS_Logo.PNG"/>
          <p:cNvPicPr>
            <a:picLocks noChangeAspect="1" noChangeArrowheads="1"/>
          </p:cNvPicPr>
          <p:nvPr/>
        </p:nvPicPr>
        <p:blipFill>
          <a:blip r:embed="rId2" cstate="print"/>
          <a:srcRect/>
          <a:stretch>
            <a:fillRect/>
          </a:stretch>
        </p:blipFill>
        <p:spPr bwMode="auto">
          <a:xfrm>
            <a:off x="251520" y="260648"/>
            <a:ext cx="1230306" cy="1212896"/>
          </a:xfrm>
          <a:prstGeom prst="rect">
            <a:avLst/>
          </a:prstGeom>
          <a:noFill/>
        </p:spPr>
      </p:pic>
    </p:spTree>
    <p:extLst>
      <p:ext uri="{BB962C8B-B14F-4D97-AF65-F5344CB8AC3E}">
        <p14:creationId xmlns:p14="http://schemas.microsoft.com/office/powerpoint/2010/main" val="332492915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solidFill>
                  <a:srgbClr val="002060"/>
                </a:solidFill>
                <a:latin typeface="Calibri"/>
                <a:cs typeface="Calibri"/>
              </a:rPr>
              <a:t>Purpose</a:t>
            </a:r>
          </a:p>
        </p:txBody>
      </p:sp>
      <p:sp>
        <p:nvSpPr>
          <p:cNvPr id="3" name="Content Placeholder 2"/>
          <p:cNvSpPr>
            <a:spLocks noGrp="1"/>
          </p:cNvSpPr>
          <p:nvPr>
            <p:ph idx="1"/>
          </p:nvPr>
        </p:nvSpPr>
        <p:spPr/>
        <p:txBody>
          <a:bodyPr vert="horz" lIns="91440" tIns="45720" rIns="91440" bIns="45720" rtlCol="0" anchor="t">
            <a:normAutofit/>
          </a:bodyPr>
          <a:lstStyle/>
          <a:p>
            <a:r>
              <a:rPr lang="en-GB" sz="3600">
                <a:solidFill>
                  <a:srgbClr val="002060"/>
                </a:solidFill>
              </a:rPr>
              <a:t>Outline of the year</a:t>
            </a:r>
          </a:p>
          <a:p>
            <a:r>
              <a:rPr lang="en-GB" sz="3600">
                <a:solidFill>
                  <a:srgbClr val="002060"/>
                </a:solidFill>
                <a:ea typeface="Calibri"/>
                <a:cs typeface="Calibri"/>
              </a:rPr>
              <a:t>Curriculum</a:t>
            </a:r>
            <a:endParaRPr lang="en-GB" sz="3600">
              <a:solidFill>
                <a:srgbClr val="002060"/>
              </a:solidFill>
            </a:endParaRPr>
          </a:p>
          <a:p>
            <a:r>
              <a:rPr lang="en-GB" sz="3600">
                <a:solidFill>
                  <a:srgbClr val="002060"/>
                </a:solidFill>
              </a:rPr>
              <a:t>Refer to Friday Flyer / School comms</a:t>
            </a:r>
            <a:endParaRPr lang="en-GB"/>
          </a:p>
          <a:p>
            <a:pPr>
              <a:buClr>
                <a:srgbClr val="629DD1"/>
              </a:buClr>
            </a:pPr>
            <a:r>
              <a:rPr lang="en-GB" sz="3400">
                <a:solidFill>
                  <a:srgbClr val="002060"/>
                </a:solidFill>
              </a:rPr>
              <a:t>Questions - end </a:t>
            </a:r>
            <a:endParaRPr lang="en-GB" sz="3400">
              <a:solidFill>
                <a:srgbClr val="002060"/>
              </a:solidFill>
              <a:cs typeface="Calibri"/>
            </a:endParaRPr>
          </a:p>
        </p:txBody>
      </p:sp>
    </p:spTree>
    <p:extLst>
      <p:ext uri="{BB962C8B-B14F-4D97-AF65-F5344CB8AC3E}">
        <p14:creationId xmlns:p14="http://schemas.microsoft.com/office/powerpoint/2010/main" val="22080098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par>
                                <p:cTn id="18" presetID="10" presetClass="entr" presetSubtype="0" fill="hold" nodeType="withEffect">
                                  <p:stCondLst>
                                    <p:cond delay="0"/>
                                  </p:stCondLst>
                                  <p:childTnLst>
                                    <p:set>
                                      <p:cBhvr>
                                        <p:cTn id="19" dur="1" fill="hold">
                                          <p:stCondLst>
                                            <p:cond delay="0"/>
                                          </p:stCondLst>
                                        </p:cTn>
                                        <p:tgtEl>
                                          <p:spTgt spid="3">
                                            <p:txEl>
                                              <p:pRg st="3" end="3"/>
                                            </p:txEl>
                                          </p:spTgt>
                                        </p:tgtEl>
                                        <p:attrNameLst>
                                          <p:attrName>style.visibility</p:attrName>
                                        </p:attrNameLst>
                                      </p:cBhvr>
                                      <p:to>
                                        <p:strVal val="visible"/>
                                      </p:to>
                                    </p:set>
                                    <p:animEffect transition="in" filter="fade">
                                      <p:cBhvr>
                                        <p:cTn id="20"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0495" y="-317686"/>
            <a:ext cx="7620000" cy="1143000"/>
          </a:xfrm>
        </p:spPr>
        <p:txBody>
          <a:bodyPr/>
          <a:lstStyle/>
          <a:p>
            <a:pPr algn="ctr"/>
            <a:r>
              <a:rPr lang="en-GB">
                <a:solidFill>
                  <a:srgbClr val="002060"/>
                </a:solidFill>
                <a:latin typeface="Calibri"/>
                <a:cs typeface="Calibri"/>
              </a:rPr>
              <a:t>Year 5 Staff	</a:t>
            </a:r>
            <a:endParaRPr lang="en-US"/>
          </a:p>
        </p:txBody>
      </p:sp>
      <p:sp>
        <p:nvSpPr>
          <p:cNvPr id="3" name="Content Placeholder 2"/>
          <p:cNvSpPr>
            <a:spLocks noGrp="1"/>
          </p:cNvSpPr>
          <p:nvPr>
            <p:ph idx="1"/>
          </p:nvPr>
        </p:nvSpPr>
        <p:spPr>
          <a:xfrm>
            <a:off x="1122126" y="949803"/>
            <a:ext cx="3452366" cy="4800820"/>
          </a:xfrm>
        </p:spPr>
        <p:txBody>
          <a:bodyPr vert="horz" lIns="91440" tIns="45720" rIns="91440" bIns="45720" rtlCol="0" anchor="t">
            <a:noAutofit/>
          </a:bodyPr>
          <a:lstStyle/>
          <a:p>
            <a:pPr marL="114300" indent="0">
              <a:buNone/>
            </a:pPr>
            <a:r>
              <a:rPr lang="en-GB" sz="4000" b="1" u="sng" dirty="0">
                <a:solidFill>
                  <a:srgbClr val="002060"/>
                </a:solidFill>
              </a:rPr>
              <a:t>Potters</a:t>
            </a:r>
          </a:p>
          <a:p>
            <a:pPr marL="114300" indent="0">
              <a:buNone/>
            </a:pPr>
            <a:r>
              <a:rPr lang="en-GB" sz="2400" b="1" dirty="0">
                <a:solidFill>
                  <a:srgbClr val="002060"/>
                </a:solidFill>
                <a:ea typeface="Calibri"/>
                <a:cs typeface="Calibri"/>
              </a:rPr>
              <a:t>Teacher:</a:t>
            </a:r>
            <a:endParaRPr lang="en-GB" sz="4000" b="1" dirty="0">
              <a:solidFill>
                <a:srgbClr val="002060"/>
              </a:solidFill>
              <a:ea typeface="Calibri"/>
              <a:cs typeface="Calibri"/>
            </a:endParaRPr>
          </a:p>
          <a:p>
            <a:pPr marL="114300" indent="0">
              <a:buNone/>
            </a:pPr>
            <a:r>
              <a:rPr lang="en-GB" sz="2400" b="1" dirty="0">
                <a:solidFill>
                  <a:srgbClr val="002060"/>
                </a:solidFill>
                <a:ea typeface="Calibri"/>
                <a:cs typeface="Calibri"/>
              </a:rPr>
              <a:t>Miss McGill</a:t>
            </a:r>
            <a:endParaRPr lang="en-GB" dirty="0">
              <a:ea typeface="Calibri"/>
              <a:cs typeface="Calibri"/>
            </a:endParaRPr>
          </a:p>
          <a:p>
            <a:pPr marL="114300" indent="0">
              <a:buNone/>
            </a:pPr>
            <a:endParaRPr lang="en-GB" sz="2400" b="1">
              <a:solidFill>
                <a:srgbClr val="002060"/>
              </a:solidFill>
              <a:ea typeface="Calibri"/>
              <a:cs typeface="Calibri"/>
            </a:endParaRPr>
          </a:p>
          <a:p>
            <a:pPr marL="114300" indent="0">
              <a:buNone/>
            </a:pPr>
            <a:endParaRPr lang="en-GB" sz="2400" b="1">
              <a:solidFill>
                <a:srgbClr val="002060"/>
              </a:solidFill>
              <a:ea typeface="Calibri"/>
              <a:cs typeface="Calibri"/>
            </a:endParaRPr>
          </a:p>
          <a:p>
            <a:pPr marL="114300" indent="0">
              <a:buNone/>
            </a:pPr>
            <a:endParaRPr lang="en-GB" sz="2400" b="1">
              <a:solidFill>
                <a:srgbClr val="002060"/>
              </a:solidFill>
              <a:ea typeface="Calibri"/>
              <a:cs typeface="Calibri"/>
            </a:endParaRPr>
          </a:p>
          <a:p>
            <a:pPr marL="114300" indent="0">
              <a:buNone/>
            </a:pPr>
            <a:endParaRPr lang="en-GB" sz="2400" b="1">
              <a:solidFill>
                <a:srgbClr val="002060"/>
              </a:solidFill>
              <a:ea typeface="Calibri"/>
              <a:cs typeface="Calibri"/>
            </a:endParaRPr>
          </a:p>
          <a:p>
            <a:pPr marL="114300" indent="0">
              <a:buNone/>
            </a:pPr>
            <a:endParaRPr lang="en-GB" sz="4000">
              <a:solidFill>
                <a:srgbClr val="002060"/>
              </a:solidFill>
              <a:ea typeface="Calibri"/>
              <a:cs typeface="Calibri"/>
            </a:endParaRPr>
          </a:p>
          <a:p>
            <a:pPr marL="114300" indent="0">
              <a:buNone/>
            </a:pPr>
            <a:endParaRPr lang="en-GB" sz="4000">
              <a:solidFill>
                <a:srgbClr val="002060"/>
              </a:solidFill>
              <a:ea typeface="Calibri"/>
              <a:cs typeface="Calibri"/>
            </a:endParaRPr>
          </a:p>
          <a:p>
            <a:pPr marL="114300" indent="0">
              <a:buNone/>
            </a:pPr>
            <a:endParaRPr lang="en-GB" sz="4000">
              <a:solidFill>
                <a:srgbClr val="002060"/>
              </a:solidFill>
              <a:ea typeface="Calibri"/>
              <a:cs typeface="Calibri"/>
            </a:endParaRPr>
          </a:p>
          <a:p>
            <a:pPr marL="114300" indent="0">
              <a:buNone/>
            </a:pPr>
            <a:endParaRPr lang="en-GB" sz="4000">
              <a:solidFill>
                <a:srgbClr val="002060"/>
              </a:solidFill>
              <a:ea typeface="Calibri"/>
              <a:cs typeface="Calibri"/>
            </a:endParaRPr>
          </a:p>
        </p:txBody>
      </p:sp>
      <p:sp>
        <p:nvSpPr>
          <p:cNvPr id="6" name="Content Placeholder 2">
            <a:extLst>
              <a:ext uri="{FF2B5EF4-FFF2-40B4-BE49-F238E27FC236}">
                <a16:creationId xmlns:a16="http://schemas.microsoft.com/office/drawing/2014/main" id="{DFD01882-B725-9FD6-80D7-595D84C2C635}"/>
              </a:ext>
            </a:extLst>
          </p:cNvPr>
          <p:cNvSpPr txBox="1">
            <a:spLocks/>
          </p:cNvSpPr>
          <p:nvPr/>
        </p:nvSpPr>
        <p:spPr>
          <a:xfrm>
            <a:off x="5431474" y="948598"/>
            <a:ext cx="4521015" cy="4791565"/>
          </a:xfrm>
          <a:prstGeom prst="rect">
            <a:avLst/>
          </a:prstGeom>
        </p:spPr>
        <p:txBody>
          <a:bodyPr vert="horz" lIns="91440" tIns="45720" rIns="91440" bIns="45720" rtlCol="0" anchor="t">
            <a:noAutofit/>
          </a:bodyPr>
          <a:lstStyle>
            <a:lvl1pPr marL="342900" indent="-228600" algn="l" defTabSz="914400" rtl="0" eaLnBrk="1" latinLnBrk="0" hangingPunct="1">
              <a:spcBef>
                <a:spcPct val="20000"/>
              </a:spcBef>
              <a:buClr>
                <a:schemeClr val="accent1"/>
              </a:buClr>
              <a:buFont typeface="Arial" pitchFamily="34" charset="0"/>
              <a:buChar char="•"/>
              <a:defRPr sz="2200" kern="1200">
                <a:solidFill>
                  <a:schemeClr val="tx1"/>
                </a:solidFill>
                <a:latin typeface="+mn-lt"/>
                <a:ea typeface="+mn-ea"/>
                <a:cs typeface="+mn-cs"/>
              </a:defRPr>
            </a:lvl1pPr>
            <a:lvl2pPr marL="640080" indent="-228600" algn="l" defTabSz="914400" rtl="0" eaLnBrk="1" latinLnBrk="0" hangingPunct="1">
              <a:spcBef>
                <a:spcPct val="20000"/>
              </a:spcBef>
              <a:buClr>
                <a:schemeClr val="accent2"/>
              </a:buClr>
              <a:buFont typeface="Arial" pitchFamily="34" charset="0"/>
              <a:buChar char="•"/>
              <a:defRPr sz="2000" kern="1200">
                <a:solidFill>
                  <a:schemeClr val="tx1"/>
                </a:solidFill>
                <a:latin typeface="+mn-lt"/>
                <a:ea typeface="+mn-ea"/>
                <a:cs typeface="+mn-cs"/>
              </a:defRPr>
            </a:lvl2pPr>
            <a:lvl3pPr marL="100584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3pPr>
            <a:lvl4pPr marL="1280160" indent="-228600" algn="l" defTabSz="914400" rtl="0" eaLnBrk="1" latinLnBrk="0" hangingPunct="1">
              <a:spcBef>
                <a:spcPct val="20000"/>
              </a:spcBef>
              <a:buClr>
                <a:schemeClr val="accent4"/>
              </a:buClr>
              <a:buFont typeface="Arial" pitchFamily="34" charset="0"/>
              <a:buChar char="•"/>
              <a:defRPr sz="1600" kern="1200">
                <a:solidFill>
                  <a:schemeClr val="tx1"/>
                </a:solidFill>
                <a:latin typeface="+mn-lt"/>
                <a:ea typeface="+mn-ea"/>
                <a:cs typeface="+mn-cs"/>
              </a:defRPr>
            </a:lvl4pPr>
            <a:lvl5pPr marL="1554480" indent="-228600" algn="l" defTabSz="914400" rtl="0" eaLnBrk="1" latinLnBrk="0" hangingPunct="1">
              <a:spcBef>
                <a:spcPct val="20000"/>
              </a:spcBef>
              <a:buClr>
                <a:schemeClr val="accent5"/>
              </a:buClr>
              <a:buFont typeface="Arial" pitchFamily="34" charset="0"/>
              <a:buChar char="•"/>
              <a:defRPr sz="1400" kern="1200" baseline="0">
                <a:solidFill>
                  <a:schemeClr val="tx1"/>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baseline="0">
                <a:solidFill>
                  <a:schemeClr val="tx1"/>
                </a:solidFill>
                <a:latin typeface="+mn-lt"/>
                <a:ea typeface="+mn-ea"/>
                <a:cs typeface="+mn-cs"/>
              </a:defRPr>
            </a:lvl6pPr>
            <a:lvl7pPr marL="1920240" indent="-182880" algn="l" defTabSz="914400" rtl="0" eaLnBrk="1" latinLnBrk="0" hangingPunct="1">
              <a:spcBef>
                <a:spcPct val="20000"/>
              </a:spcBef>
              <a:buClr>
                <a:schemeClr val="accent2"/>
              </a:buClr>
              <a:buFont typeface="Arial" pitchFamily="34" charset="0"/>
              <a:buChar char="•"/>
              <a:defRPr sz="1400" kern="1200">
                <a:solidFill>
                  <a:schemeClr val="tx1"/>
                </a:solidFill>
                <a:latin typeface="+mn-lt"/>
                <a:ea typeface="+mn-ea"/>
                <a:cs typeface="+mn-cs"/>
              </a:defRPr>
            </a:lvl7pPr>
            <a:lvl8pPr marL="2103120" indent="-182880" algn="l" defTabSz="914400" rtl="0" eaLnBrk="1" latinLnBrk="0" hangingPunct="1">
              <a:spcBef>
                <a:spcPct val="20000"/>
              </a:spcBef>
              <a:buClr>
                <a:schemeClr val="accent3"/>
              </a:buClr>
              <a:buFont typeface="Arial" pitchFamily="34" charset="0"/>
              <a:buChar char="•"/>
              <a:defRPr sz="1400" kern="1200">
                <a:solidFill>
                  <a:schemeClr val="tx1"/>
                </a:solidFill>
                <a:latin typeface="+mn-lt"/>
                <a:ea typeface="+mn-ea"/>
                <a:cs typeface="+mn-cs"/>
              </a:defRPr>
            </a:lvl8pPr>
            <a:lvl9pPr marL="2286000" indent="-182880" algn="l" defTabSz="914400" rtl="0" eaLnBrk="1" latinLnBrk="0" hangingPunct="1">
              <a:spcBef>
                <a:spcPct val="20000"/>
              </a:spcBef>
              <a:buClr>
                <a:schemeClr val="accent4"/>
              </a:buClr>
              <a:buFont typeface="Arial" pitchFamily="34" charset="0"/>
              <a:buChar char="•"/>
              <a:defRPr sz="1400" kern="1200">
                <a:solidFill>
                  <a:schemeClr val="tx1"/>
                </a:solidFill>
                <a:latin typeface="+mn-lt"/>
                <a:ea typeface="+mn-ea"/>
                <a:cs typeface="+mn-cs"/>
              </a:defRPr>
            </a:lvl9pPr>
          </a:lstStyle>
          <a:p>
            <a:pPr marL="114300" indent="0">
              <a:buFont typeface="Arial" pitchFamily="34" charset="0"/>
              <a:buNone/>
            </a:pPr>
            <a:r>
              <a:rPr lang="en-GB" sz="4000" b="1" u="sng" dirty="0">
                <a:solidFill>
                  <a:srgbClr val="002060"/>
                </a:solidFill>
              </a:rPr>
              <a:t>Weasleys</a:t>
            </a:r>
          </a:p>
          <a:p>
            <a:pPr marL="114300" indent="0">
              <a:buNone/>
            </a:pPr>
            <a:r>
              <a:rPr lang="en-GB" sz="2400" b="1" dirty="0">
                <a:solidFill>
                  <a:srgbClr val="002060"/>
                </a:solidFill>
                <a:ea typeface="Calibri"/>
                <a:cs typeface="Calibri"/>
              </a:rPr>
              <a:t>Teacher:</a:t>
            </a:r>
            <a:endParaRPr lang="en-GB" sz="2400" dirty="0">
              <a:solidFill>
                <a:srgbClr val="000000"/>
              </a:solidFill>
              <a:ea typeface="Calibri"/>
              <a:cs typeface="Calibri"/>
            </a:endParaRPr>
          </a:p>
          <a:p>
            <a:pPr marL="114300" indent="0">
              <a:buNone/>
            </a:pPr>
            <a:r>
              <a:rPr lang="en-GB" sz="2400" b="1" dirty="0">
                <a:solidFill>
                  <a:srgbClr val="002060"/>
                </a:solidFill>
                <a:ea typeface="Calibri"/>
                <a:cs typeface="Calibri"/>
              </a:rPr>
              <a:t>Miss Gould</a:t>
            </a:r>
            <a:endParaRPr lang="en-GB" dirty="0"/>
          </a:p>
          <a:p>
            <a:pPr marL="114300" indent="0">
              <a:buNone/>
            </a:pPr>
            <a:endParaRPr lang="en-GB" sz="2400" b="1">
              <a:solidFill>
                <a:srgbClr val="002060"/>
              </a:solidFill>
              <a:ea typeface="Calibri"/>
              <a:cs typeface="Calibri"/>
            </a:endParaRPr>
          </a:p>
          <a:p>
            <a:pPr marL="114300" indent="0">
              <a:buNone/>
            </a:pPr>
            <a:endParaRPr lang="en-GB" sz="2400" b="1">
              <a:solidFill>
                <a:srgbClr val="002060"/>
              </a:solidFill>
              <a:ea typeface="Calibri"/>
              <a:cs typeface="Calibri"/>
            </a:endParaRPr>
          </a:p>
          <a:p>
            <a:pPr marL="114300" indent="0">
              <a:buNone/>
            </a:pPr>
            <a:endParaRPr lang="en-GB" sz="2400" b="1">
              <a:solidFill>
                <a:srgbClr val="002060"/>
              </a:solidFill>
              <a:ea typeface="Calibri"/>
              <a:cs typeface="Calibri"/>
            </a:endParaRPr>
          </a:p>
          <a:p>
            <a:pPr marL="114300" indent="0">
              <a:buNone/>
            </a:pPr>
            <a:endParaRPr lang="en-GB" sz="2400" b="1">
              <a:solidFill>
                <a:srgbClr val="002060"/>
              </a:solidFill>
              <a:ea typeface="Calibri"/>
              <a:cs typeface="Calibri"/>
            </a:endParaRPr>
          </a:p>
          <a:p>
            <a:pPr marL="114300" indent="0">
              <a:buNone/>
            </a:pPr>
            <a:endParaRPr lang="en-GB" sz="2400" b="1" dirty="0">
              <a:solidFill>
                <a:srgbClr val="002060"/>
              </a:solidFill>
              <a:ea typeface="Calibri"/>
              <a:cs typeface="Calibri"/>
            </a:endParaRPr>
          </a:p>
          <a:p>
            <a:pPr marL="114300" indent="0">
              <a:buNone/>
            </a:pPr>
            <a:endParaRPr lang="en-GB" sz="4000">
              <a:solidFill>
                <a:srgbClr val="002060"/>
              </a:solidFill>
              <a:ea typeface="Calibri"/>
              <a:cs typeface="Calibri"/>
            </a:endParaRPr>
          </a:p>
          <a:p>
            <a:pPr marL="114300" indent="0">
              <a:buNone/>
            </a:pPr>
            <a:endParaRPr lang="en-GB" sz="4000">
              <a:solidFill>
                <a:srgbClr val="002060"/>
              </a:solidFill>
              <a:ea typeface="Calibri"/>
              <a:cs typeface="Calibri"/>
            </a:endParaRPr>
          </a:p>
        </p:txBody>
      </p:sp>
      <p:cxnSp>
        <p:nvCxnSpPr>
          <p:cNvPr id="7" name="Straight Arrow Connector 6">
            <a:extLst>
              <a:ext uri="{FF2B5EF4-FFF2-40B4-BE49-F238E27FC236}">
                <a16:creationId xmlns:a16="http://schemas.microsoft.com/office/drawing/2014/main" id="{1B87FE21-4A34-BBA1-F143-6D4276E37920}"/>
              </a:ext>
            </a:extLst>
          </p:cNvPr>
          <p:cNvCxnSpPr/>
          <p:nvPr/>
        </p:nvCxnSpPr>
        <p:spPr>
          <a:xfrm>
            <a:off x="4136309" y="1553652"/>
            <a:ext cx="1808" cy="4799696"/>
          </a:xfrm>
          <a:prstGeom prst="straightConnector1">
            <a:avLst/>
          </a:prstGeom>
        </p:spPr>
        <p:style>
          <a:lnRef idx="1">
            <a:schemeClr val="accent1"/>
          </a:lnRef>
          <a:fillRef idx="0">
            <a:schemeClr val="accent1"/>
          </a:fillRef>
          <a:effectRef idx="0">
            <a:schemeClr val="accent1"/>
          </a:effectRef>
          <a:fontRef idx="minor">
            <a:schemeClr val="tx1"/>
          </a:fontRef>
        </p:style>
      </p:cxnSp>
      <p:pic>
        <p:nvPicPr>
          <p:cNvPr id="5" name="Picture 4" descr="Every Harry Potter Movie, Ranked Worst To Best">
            <a:extLst>
              <a:ext uri="{FF2B5EF4-FFF2-40B4-BE49-F238E27FC236}">
                <a16:creationId xmlns:a16="http://schemas.microsoft.com/office/drawing/2014/main" id="{82F3111B-D486-6DC6-29AE-7DED42B2C426}"/>
              </a:ext>
            </a:extLst>
          </p:cNvPr>
          <p:cNvPicPr>
            <a:picLocks noChangeAspect="1"/>
          </p:cNvPicPr>
          <p:nvPr/>
        </p:nvPicPr>
        <p:blipFill>
          <a:blip r:embed="rId2"/>
          <a:srcRect l="27507" t="3" r="16527" b="-34"/>
          <a:stretch>
            <a:fillRect/>
          </a:stretch>
        </p:blipFill>
        <p:spPr>
          <a:xfrm>
            <a:off x="92550" y="708011"/>
            <a:ext cx="1081057" cy="1000026"/>
          </a:xfrm>
          <a:prstGeom prst="rect">
            <a:avLst/>
          </a:prstGeom>
        </p:spPr>
      </p:pic>
      <p:pic>
        <p:nvPicPr>
          <p:cNvPr id="9" name="Picture 8" descr="Ron Weasley - Wikipedia">
            <a:extLst>
              <a:ext uri="{FF2B5EF4-FFF2-40B4-BE49-F238E27FC236}">
                <a16:creationId xmlns:a16="http://schemas.microsoft.com/office/drawing/2014/main" id="{343847A8-36EB-F1C5-4DA0-8A571CBBF7BA}"/>
              </a:ext>
            </a:extLst>
          </p:cNvPr>
          <p:cNvPicPr>
            <a:picLocks noChangeAspect="1"/>
          </p:cNvPicPr>
          <p:nvPr/>
        </p:nvPicPr>
        <p:blipFill>
          <a:blip r:embed="rId3"/>
          <a:srcRect l="-304" t="-13" r="-25" b="12932"/>
          <a:stretch>
            <a:fillRect/>
          </a:stretch>
        </p:blipFill>
        <p:spPr>
          <a:xfrm>
            <a:off x="4353155" y="707731"/>
            <a:ext cx="1062904" cy="1270674"/>
          </a:xfrm>
          <a:prstGeom prst="rect">
            <a:avLst/>
          </a:prstGeom>
        </p:spPr>
      </p:pic>
      <p:pic>
        <p:nvPicPr>
          <p:cNvPr id="4" name="Picture 3" descr="A person smiling at the camera&#10;&#10;AI-generated content may be incorrect.">
            <a:extLst>
              <a:ext uri="{FF2B5EF4-FFF2-40B4-BE49-F238E27FC236}">
                <a16:creationId xmlns:a16="http://schemas.microsoft.com/office/drawing/2014/main" id="{973E2497-7852-95B3-C2AF-C62D1E1EF4A3}"/>
              </a:ext>
            </a:extLst>
          </p:cNvPr>
          <p:cNvPicPr>
            <a:picLocks noChangeAspect="1"/>
          </p:cNvPicPr>
          <p:nvPr/>
        </p:nvPicPr>
        <p:blipFill>
          <a:blip r:embed="rId4"/>
          <a:stretch>
            <a:fillRect/>
          </a:stretch>
        </p:blipFill>
        <p:spPr>
          <a:xfrm>
            <a:off x="2918660" y="1554407"/>
            <a:ext cx="1020680" cy="1379893"/>
          </a:xfrm>
          <a:prstGeom prst="rect">
            <a:avLst/>
          </a:prstGeom>
        </p:spPr>
      </p:pic>
      <p:pic>
        <p:nvPicPr>
          <p:cNvPr id="10" name="Picture 9" descr="A person smiling for a picture&#10;&#10;AI-generated content may be incorrect.">
            <a:extLst>
              <a:ext uri="{FF2B5EF4-FFF2-40B4-BE49-F238E27FC236}">
                <a16:creationId xmlns:a16="http://schemas.microsoft.com/office/drawing/2014/main" id="{0986F0A2-9279-F427-4785-A7FA92507156}"/>
              </a:ext>
            </a:extLst>
          </p:cNvPr>
          <p:cNvPicPr>
            <a:picLocks noChangeAspect="1"/>
          </p:cNvPicPr>
          <p:nvPr/>
        </p:nvPicPr>
        <p:blipFill>
          <a:blip r:embed="rId5"/>
          <a:stretch>
            <a:fillRect/>
          </a:stretch>
        </p:blipFill>
        <p:spPr>
          <a:xfrm>
            <a:off x="7329351" y="1551533"/>
            <a:ext cx="1000859" cy="1385638"/>
          </a:xfrm>
          <a:prstGeom prst="rect">
            <a:avLst/>
          </a:prstGeom>
        </p:spPr>
      </p:pic>
    </p:spTree>
    <p:extLst>
      <p:ext uri="{BB962C8B-B14F-4D97-AF65-F5344CB8AC3E}">
        <p14:creationId xmlns:p14="http://schemas.microsoft.com/office/powerpoint/2010/main" val="375688260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Rectangle 2"/>
          <p:cNvSpPr>
            <a:spLocks noGrp="1" noChangeArrowheads="1"/>
          </p:cNvSpPr>
          <p:nvPr>
            <p:ph type="title"/>
          </p:nvPr>
        </p:nvSpPr>
        <p:spPr/>
        <p:txBody>
          <a:bodyPr/>
          <a:lstStyle/>
          <a:p>
            <a:pPr eaLnBrk="1" hangingPunct="1"/>
            <a:r>
              <a:rPr lang="en-GB">
                <a:latin typeface="Calibri"/>
                <a:cs typeface="Calibri"/>
              </a:rPr>
              <a:t>Aims for Year 5</a:t>
            </a:r>
          </a:p>
        </p:txBody>
      </p:sp>
      <p:sp>
        <p:nvSpPr>
          <p:cNvPr id="2" name="Rectangle 1"/>
          <p:cNvSpPr/>
          <p:nvPr/>
        </p:nvSpPr>
        <p:spPr>
          <a:xfrm>
            <a:off x="489998" y="1543251"/>
            <a:ext cx="7587201" cy="4001095"/>
          </a:xfrm>
          <a:prstGeom prst="rect">
            <a:avLst/>
          </a:prstGeom>
        </p:spPr>
        <p:txBody>
          <a:bodyPr wrap="square" lIns="91440" tIns="45720" rIns="91440" bIns="45720" anchor="t">
            <a:spAutoFit/>
          </a:bodyPr>
          <a:lstStyle/>
          <a:p>
            <a:pPr marL="285750" lvl="0" indent="-285750" fontAlgn="auto">
              <a:spcBef>
                <a:spcPts val="1200"/>
              </a:spcBef>
              <a:spcAft>
                <a:spcPts val="0"/>
              </a:spcAft>
              <a:buClr>
                <a:srgbClr val="838995"/>
              </a:buClr>
              <a:buFont typeface="Arial" pitchFamily="34" charset="0"/>
              <a:buChar char="•"/>
            </a:pPr>
            <a:r>
              <a:rPr lang="en-GB" sz="3200" spc="30" dirty="0">
                <a:solidFill>
                  <a:srgbClr val="002060"/>
                </a:solidFill>
                <a:latin typeface="Corbel"/>
                <a:cs typeface="Tahoma"/>
              </a:rPr>
              <a:t>Help the children to gain more independence</a:t>
            </a:r>
          </a:p>
          <a:p>
            <a:pPr marL="285750" indent="-285750">
              <a:spcBef>
                <a:spcPts val="1200"/>
              </a:spcBef>
              <a:buClr>
                <a:srgbClr val="838995"/>
              </a:buClr>
              <a:buFont typeface="Arial" pitchFamily="34" charset="0"/>
              <a:buChar char="•"/>
            </a:pPr>
            <a:r>
              <a:rPr lang="en-GB" sz="3200" spc="30" dirty="0">
                <a:solidFill>
                  <a:srgbClr val="002060"/>
                </a:solidFill>
                <a:latin typeface="Corbel"/>
                <a:cs typeface="Tahoma"/>
              </a:rPr>
              <a:t>Give the children more responsibilities</a:t>
            </a:r>
          </a:p>
          <a:p>
            <a:pPr marL="285750" lvl="0" indent="-285750" fontAlgn="auto">
              <a:spcBef>
                <a:spcPts val="1200"/>
              </a:spcBef>
              <a:spcAft>
                <a:spcPts val="0"/>
              </a:spcAft>
              <a:buClr>
                <a:srgbClr val="838995"/>
              </a:buClr>
              <a:buFont typeface="Arial" pitchFamily="34" charset="0"/>
              <a:buChar char="•"/>
            </a:pPr>
            <a:r>
              <a:rPr lang="en-GB" sz="3200" spc="30" dirty="0">
                <a:solidFill>
                  <a:srgbClr val="002060"/>
                </a:solidFill>
                <a:latin typeface="Corbel"/>
                <a:cs typeface="Tahoma"/>
              </a:rPr>
              <a:t>A fun and enjoyable year at the top end of the school</a:t>
            </a:r>
          </a:p>
          <a:p>
            <a:pPr marL="285750" indent="-285750">
              <a:spcBef>
                <a:spcPts val="1200"/>
              </a:spcBef>
              <a:buClr>
                <a:srgbClr val="838995"/>
              </a:buClr>
              <a:buFont typeface="Arial" pitchFamily="34" charset="0"/>
              <a:buChar char="•"/>
            </a:pPr>
            <a:r>
              <a:rPr lang="en-GB" sz="3200" spc="30" dirty="0">
                <a:solidFill>
                  <a:srgbClr val="002060"/>
                </a:solidFill>
                <a:latin typeface="Corbel"/>
                <a:cs typeface="Tahoma"/>
              </a:rPr>
              <a:t>Prepare the children for the increased pace and challenge of  Year 6 and beyond</a:t>
            </a:r>
          </a:p>
        </p:txBody>
      </p:sp>
      <p:pic>
        <p:nvPicPr>
          <p:cNvPr id="3" name="Picture 2" descr="A paper plane with a dotted line&#10;&#10;AI-generated content may be incorrect.">
            <a:extLst>
              <a:ext uri="{FF2B5EF4-FFF2-40B4-BE49-F238E27FC236}">
                <a16:creationId xmlns:a16="http://schemas.microsoft.com/office/drawing/2014/main" id="{16D1943B-7005-1F76-D272-5E5C0569781F}"/>
              </a:ext>
            </a:extLst>
          </p:cNvPr>
          <p:cNvPicPr>
            <a:picLocks noChangeAspect="1"/>
          </p:cNvPicPr>
          <p:nvPr/>
        </p:nvPicPr>
        <p:blipFill>
          <a:blip r:embed="rId2"/>
          <a:srcRect b="6746"/>
          <a:stretch>
            <a:fillRect/>
          </a:stretch>
        </p:blipFill>
        <p:spPr>
          <a:xfrm>
            <a:off x="6900333" y="0"/>
            <a:ext cx="2243669" cy="2254254"/>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Effect transition="in" filter="fade">
                                      <p:cBhvr>
                                        <p:cTn id="19" dur="1000"/>
                                        <p:tgtEl>
                                          <p:spTgt spid="2">
                                            <p:txEl>
                                              <p:pRg st="2" end="2"/>
                                            </p:txEl>
                                          </p:spTgt>
                                        </p:tgtEl>
                                      </p:cBhvr>
                                    </p:animEffect>
                                    <p:anim calcmode="lin" valueType="num">
                                      <p:cBhvr>
                                        <p:cTn id="20" dur="1000" fill="hold"/>
                                        <p:tgtEl>
                                          <p:spTgt spid="2">
                                            <p:txEl>
                                              <p:pRg st="2" end="2"/>
                                            </p:txEl>
                                          </p:spTgt>
                                        </p:tgtEl>
                                        <p:attrNameLst>
                                          <p:attrName>ppt_x</p:attrName>
                                        </p:attrNameLst>
                                      </p:cBhvr>
                                      <p:tavLst>
                                        <p:tav tm="0">
                                          <p:val>
                                            <p:strVal val="#ppt_x"/>
                                          </p:val>
                                        </p:tav>
                                        <p:tav tm="100000">
                                          <p:val>
                                            <p:strVal val="#ppt_x"/>
                                          </p:val>
                                        </p:tav>
                                      </p:tavLst>
                                    </p:anim>
                                    <p:anim calcmode="lin" valueType="num">
                                      <p:cBhvr>
                                        <p:cTn id="21" dur="1000" fill="hold"/>
                                        <p:tgtEl>
                                          <p:spTgt spid="2">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nodeType="clickEffect">
                                  <p:stCondLst>
                                    <p:cond delay="0"/>
                                  </p:stCondLst>
                                  <p:childTnLst>
                                    <p:set>
                                      <p:cBhvr>
                                        <p:cTn id="25" dur="1" fill="hold">
                                          <p:stCondLst>
                                            <p:cond delay="0"/>
                                          </p:stCondLst>
                                        </p:cTn>
                                        <p:tgtEl>
                                          <p:spTgt spid="2">
                                            <p:txEl>
                                              <p:pRg st="3" end="3"/>
                                            </p:txEl>
                                          </p:spTgt>
                                        </p:tgtEl>
                                        <p:attrNameLst>
                                          <p:attrName>style.visibility</p:attrName>
                                        </p:attrNameLst>
                                      </p:cBhvr>
                                      <p:to>
                                        <p:strVal val="visible"/>
                                      </p:to>
                                    </p:set>
                                    <p:animEffect transition="in" filter="fade">
                                      <p:cBhvr>
                                        <p:cTn id="26" dur="1000"/>
                                        <p:tgtEl>
                                          <p:spTgt spid="2">
                                            <p:txEl>
                                              <p:pRg st="3" end="3"/>
                                            </p:txEl>
                                          </p:spTgt>
                                        </p:tgtEl>
                                      </p:cBhvr>
                                    </p:animEffect>
                                    <p:anim calcmode="lin" valueType="num">
                                      <p:cBhvr>
                                        <p:cTn id="27" dur="1000" fill="hold"/>
                                        <p:tgtEl>
                                          <p:spTgt spid="2">
                                            <p:txEl>
                                              <p:pRg st="3" end="3"/>
                                            </p:txEl>
                                          </p:spTgt>
                                        </p:tgtEl>
                                        <p:attrNameLst>
                                          <p:attrName>ppt_x</p:attrName>
                                        </p:attrNameLst>
                                      </p:cBhvr>
                                      <p:tavLst>
                                        <p:tav tm="0">
                                          <p:val>
                                            <p:strVal val="#ppt_x"/>
                                          </p:val>
                                        </p:tav>
                                        <p:tav tm="100000">
                                          <p:val>
                                            <p:strVal val="#ppt_x"/>
                                          </p:val>
                                        </p:tav>
                                      </p:tavLst>
                                    </p:anim>
                                    <p:anim calcmode="lin" valueType="num">
                                      <p:cBhvr>
                                        <p:cTn id="28" dur="1000" fill="hold"/>
                                        <p:tgtEl>
                                          <p:spTgt spid="2">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34916"/>
            <a:ext cx="7620000" cy="682186"/>
          </a:xfrm>
        </p:spPr>
        <p:txBody>
          <a:bodyPr/>
          <a:lstStyle/>
          <a:p>
            <a:r>
              <a:rPr lang="en-GB">
                <a:latin typeface="Calibri"/>
                <a:cs typeface="Calibri"/>
              </a:rPr>
              <a:t>Topics &amp; Trips </a:t>
            </a:r>
          </a:p>
        </p:txBody>
      </p:sp>
      <p:sp>
        <p:nvSpPr>
          <p:cNvPr id="3" name="Content Placeholder 2"/>
          <p:cNvSpPr>
            <a:spLocks noGrp="1"/>
          </p:cNvSpPr>
          <p:nvPr>
            <p:ph idx="1"/>
          </p:nvPr>
        </p:nvSpPr>
        <p:spPr>
          <a:xfrm>
            <a:off x="70532" y="538538"/>
            <a:ext cx="7620000" cy="5589240"/>
          </a:xfrm>
        </p:spPr>
        <p:txBody>
          <a:bodyPr vert="horz" lIns="91440" tIns="45720" rIns="91440" bIns="45720" rtlCol="0" anchor="t">
            <a:normAutofit fontScale="85000" lnSpcReduction="20000"/>
          </a:bodyPr>
          <a:lstStyle/>
          <a:p>
            <a:pPr marL="114300" indent="0">
              <a:buNone/>
            </a:pPr>
            <a:r>
              <a:rPr lang="en-GB" sz="3600" u="sng" dirty="0">
                <a:solidFill>
                  <a:srgbClr val="7030A0"/>
                </a:solidFill>
              </a:rPr>
              <a:t>Autumn</a:t>
            </a:r>
            <a:endParaRPr lang="en-GB" sz="3600" dirty="0">
              <a:solidFill>
                <a:srgbClr val="7030A0"/>
              </a:solidFill>
              <a:ea typeface="Calibri"/>
              <a:cs typeface="Calibri"/>
            </a:endParaRPr>
          </a:p>
          <a:p>
            <a:r>
              <a:rPr lang="en-GB" sz="3600" dirty="0">
                <a:solidFill>
                  <a:srgbClr val="7030A0"/>
                </a:solidFill>
              </a:rPr>
              <a:t>The Victorians </a:t>
            </a:r>
            <a:endParaRPr lang="en-GB" sz="3600">
              <a:solidFill>
                <a:srgbClr val="7030A0"/>
              </a:solidFill>
              <a:ea typeface="Calibri"/>
              <a:cs typeface="Calibri"/>
            </a:endParaRPr>
          </a:p>
          <a:p>
            <a:r>
              <a:rPr lang="en-GB" sz="3600" dirty="0">
                <a:solidFill>
                  <a:srgbClr val="7030A0"/>
                </a:solidFill>
              </a:rPr>
              <a:t>What is Brazil like? (Living Rainforest trip)</a:t>
            </a:r>
            <a:endParaRPr lang="en-GB" sz="3600" dirty="0">
              <a:solidFill>
                <a:srgbClr val="7030A0"/>
              </a:solidFill>
              <a:highlight>
                <a:srgbClr val="FFFF00"/>
              </a:highlight>
            </a:endParaRPr>
          </a:p>
          <a:p>
            <a:pPr marL="114300" indent="0">
              <a:buNone/>
            </a:pPr>
            <a:r>
              <a:rPr lang="en-GB" sz="3600" u="sng" dirty="0">
                <a:solidFill>
                  <a:srgbClr val="7030A0"/>
                </a:solidFill>
              </a:rPr>
              <a:t>Spring</a:t>
            </a:r>
            <a:endParaRPr lang="en-GB" sz="3600" u="sng">
              <a:solidFill>
                <a:srgbClr val="7030A0"/>
              </a:solidFill>
              <a:ea typeface="Calibri"/>
              <a:cs typeface="Calibri"/>
            </a:endParaRPr>
          </a:p>
          <a:p>
            <a:r>
              <a:rPr lang="en-GB" sz="3600" dirty="0">
                <a:solidFill>
                  <a:srgbClr val="7030A0"/>
                </a:solidFill>
              </a:rPr>
              <a:t>The Tudors (Hampton Court Trip)</a:t>
            </a:r>
            <a:endParaRPr lang="en-GB" sz="3600">
              <a:solidFill>
                <a:srgbClr val="7030A0"/>
              </a:solidFill>
              <a:ea typeface="Calibri"/>
              <a:cs typeface="Calibri"/>
            </a:endParaRPr>
          </a:p>
          <a:p>
            <a:r>
              <a:rPr lang="en-GB" sz="3600" dirty="0">
                <a:solidFill>
                  <a:srgbClr val="7030A0"/>
                </a:solidFill>
              </a:rPr>
              <a:t>North America</a:t>
            </a:r>
            <a:endParaRPr lang="en-GB" sz="3600" dirty="0">
              <a:solidFill>
                <a:srgbClr val="7030A0"/>
              </a:solidFill>
              <a:cs typeface="Calibri"/>
            </a:endParaRPr>
          </a:p>
          <a:p>
            <a:pPr marL="114300" indent="0">
              <a:buNone/>
            </a:pPr>
            <a:r>
              <a:rPr lang="en-GB" sz="3600" u="sng" dirty="0">
                <a:solidFill>
                  <a:srgbClr val="7030A0"/>
                </a:solidFill>
              </a:rPr>
              <a:t>Summer</a:t>
            </a:r>
            <a:endParaRPr lang="en-GB" sz="3600" u="sng">
              <a:solidFill>
                <a:srgbClr val="7030A0"/>
              </a:solidFill>
              <a:ea typeface="Calibri"/>
              <a:cs typeface="Calibri"/>
            </a:endParaRPr>
          </a:p>
          <a:p>
            <a:r>
              <a:rPr lang="en-GB" sz="3600" dirty="0">
                <a:solidFill>
                  <a:srgbClr val="7030A0"/>
                </a:solidFill>
              </a:rPr>
              <a:t>Early Islamic Civilisation</a:t>
            </a:r>
            <a:endParaRPr lang="en-GB" sz="3600">
              <a:solidFill>
                <a:srgbClr val="7030A0"/>
              </a:solidFill>
              <a:ea typeface="Calibri"/>
              <a:cs typeface="Calibri"/>
            </a:endParaRPr>
          </a:p>
          <a:p>
            <a:r>
              <a:rPr lang="en-GB" sz="3600" dirty="0">
                <a:solidFill>
                  <a:srgbClr val="7030A0"/>
                </a:solidFill>
              </a:rPr>
              <a:t>Climate change </a:t>
            </a:r>
            <a:endParaRPr lang="en-GB" sz="3600" dirty="0">
              <a:solidFill>
                <a:srgbClr val="7030A0"/>
              </a:solidFill>
              <a:cs typeface="Calibri"/>
            </a:endParaRPr>
          </a:p>
          <a:p>
            <a:r>
              <a:rPr lang="en-GB" sz="3600" dirty="0">
                <a:solidFill>
                  <a:srgbClr val="7030A0"/>
                </a:solidFill>
              </a:rPr>
              <a:t>Space (</a:t>
            </a:r>
            <a:r>
              <a:rPr lang="en-GB" sz="3600" dirty="0" err="1">
                <a:solidFill>
                  <a:srgbClr val="7030A0"/>
                </a:solidFill>
              </a:rPr>
              <a:t>WonderDome</a:t>
            </a:r>
            <a:r>
              <a:rPr lang="en-GB" sz="3600" dirty="0">
                <a:solidFill>
                  <a:srgbClr val="7030A0"/>
                </a:solidFill>
              </a:rPr>
              <a:t> visit)</a:t>
            </a:r>
            <a:endParaRPr lang="en-GB" sz="3600" dirty="0">
              <a:solidFill>
                <a:srgbClr val="7030A0"/>
              </a:solidFill>
              <a:ea typeface="Calibri"/>
              <a:cs typeface="Calibri"/>
            </a:endParaRPr>
          </a:p>
          <a:p>
            <a:r>
              <a:rPr lang="en-GB" sz="3600" dirty="0">
                <a:solidFill>
                  <a:srgbClr val="7030A0"/>
                </a:solidFill>
                <a:ea typeface="Calibri"/>
                <a:cs typeface="Calibri"/>
              </a:rPr>
              <a:t>Camp out - last half term</a:t>
            </a:r>
            <a:endParaRPr lang="en-GB" sz="3600">
              <a:solidFill>
                <a:srgbClr val="7030A0"/>
              </a:solidFill>
              <a:ea typeface="Calibri"/>
              <a:cs typeface="Calibri"/>
            </a:endParaRPr>
          </a:p>
          <a:p>
            <a:endParaRPr lang="en-GB" sz="3600">
              <a:solidFill>
                <a:srgbClr val="7030A0"/>
              </a:solidFill>
              <a:ea typeface="Calibri"/>
              <a:cs typeface="Calibri"/>
            </a:endParaRPr>
          </a:p>
          <a:p>
            <a:pPr marL="114300" indent="0">
              <a:buNone/>
            </a:pPr>
            <a:endParaRPr lang="en-GB" sz="2600">
              <a:solidFill>
                <a:srgbClr val="002060"/>
              </a:solidFill>
              <a:ea typeface="Calibri"/>
              <a:cs typeface="Calibri"/>
            </a:endParaRPr>
          </a:p>
          <a:p>
            <a:endParaRPr lang="en-GB">
              <a:solidFill>
                <a:srgbClr val="002060"/>
              </a:solidFill>
              <a:ea typeface="Calibri"/>
              <a:cs typeface="Calibri"/>
            </a:endParaRPr>
          </a:p>
        </p:txBody>
      </p:sp>
    </p:spTree>
    <p:extLst>
      <p:ext uri="{BB962C8B-B14F-4D97-AF65-F5344CB8AC3E}">
        <p14:creationId xmlns:p14="http://schemas.microsoft.com/office/powerpoint/2010/main" val="38110342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nodeType="click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 calcmode="lin" valueType="num">
                                      <p:cBhvr additive="base">
                                        <p:cTn id="21"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 calcmode="lin" valueType="num">
                                      <p:cBhvr additive="base">
                                        <p:cTn id="25"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4" end="4"/>
                                            </p:txEl>
                                          </p:spTgt>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3">
                                            <p:txEl>
                                              <p:pRg st="5" end="5"/>
                                            </p:txEl>
                                          </p:spTgt>
                                        </p:tgtEl>
                                        <p:attrNameLst>
                                          <p:attrName>style.visibility</p:attrName>
                                        </p:attrNameLst>
                                      </p:cBhvr>
                                      <p:to>
                                        <p:strVal val="visible"/>
                                      </p:to>
                                    </p:set>
                                    <p:anim calcmode="lin" valueType="num">
                                      <p:cBhvr additive="base">
                                        <p:cTn id="29"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nodeType="click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anim calcmode="lin" valueType="num">
                                      <p:cBhvr additive="base">
                                        <p:cTn id="35"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3">
                                            <p:txEl>
                                              <p:pRg st="6" end="6"/>
                                            </p:txEl>
                                          </p:spTgt>
                                        </p:tgtEl>
                                        <p:attrNameLst>
                                          <p:attrName>ppt_y</p:attrName>
                                        </p:attrNameLst>
                                      </p:cBhvr>
                                      <p:tavLst>
                                        <p:tav tm="0">
                                          <p:val>
                                            <p:strVal val="1+#ppt_h/2"/>
                                          </p:val>
                                        </p:tav>
                                        <p:tav tm="100000">
                                          <p:val>
                                            <p:strVal val="#ppt_y"/>
                                          </p:val>
                                        </p:tav>
                                      </p:tavLst>
                                    </p:anim>
                                  </p:childTnLst>
                                </p:cTn>
                              </p:par>
                              <p:par>
                                <p:cTn id="37" presetID="2" presetClass="entr" presetSubtype="4" fill="hold" nodeType="withEffect">
                                  <p:stCondLst>
                                    <p:cond delay="0"/>
                                  </p:stCondLst>
                                  <p:childTnLst>
                                    <p:set>
                                      <p:cBhvr>
                                        <p:cTn id="38" dur="1" fill="hold">
                                          <p:stCondLst>
                                            <p:cond delay="0"/>
                                          </p:stCondLst>
                                        </p:cTn>
                                        <p:tgtEl>
                                          <p:spTgt spid="3">
                                            <p:txEl>
                                              <p:pRg st="7" end="7"/>
                                            </p:txEl>
                                          </p:spTgt>
                                        </p:tgtEl>
                                        <p:attrNameLst>
                                          <p:attrName>style.visibility</p:attrName>
                                        </p:attrNameLst>
                                      </p:cBhvr>
                                      <p:to>
                                        <p:strVal val="visible"/>
                                      </p:to>
                                    </p:set>
                                    <p:anim calcmode="lin" valueType="num">
                                      <p:cBhvr additive="base">
                                        <p:cTn id="39"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40" dur="500" fill="hold"/>
                                        <p:tgtEl>
                                          <p:spTgt spid="3">
                                            <p:txEl>
                                              <p:pRg st="7" end="7"/>
                                            </p:txEl>
                                          </p:spTgt>
                                        </p:tgtEl>
                                        <p:attrNameLst>
                                          <p:attrName>ppt_y</p:attrName>
                                        </p:attrNameLst>
                                      </p:cBhvr>
                                      <p:tavLst>
                                        <p:tav tm="0">
                                          <p:val>
                                            <p:strVal val="1+#ppt_h/2"/>
                                          </p:val>
                                        </p:tav>
                                        <p:tav tm="100000">
                                          <p:val>
                                            <p:strVal val="#ppt_y"/>
                                          </p:val>
                                        </p:tav>
                                      </p:tavLst>
                                    </p:anim>
                                  </p:childTnLst>
                                </p:cTn>
                              </p:par>
                              <p:par>
                                <p:cTn id="41" presetID="2" presetClass="entr" presetSubtype="4" fill="hold" nodeType="withEffect">
                                  <p:stCondLst>
                                    <p:cond delay="0"/>
                                  </p:stCondLst>
                                  <p:childTnLst>
                                    <p:set>
                                      <p:cBhvr>
                                        <p:cTn id="42" dur="1" fill="hold">
                                          <p:stCondLst>
                                            <p:cond delay="0"/>
                                          </p:stCondLst>
                                        </p:cTn>
                                        <p:tgtEl>
                                          <p:spTgt spid="3">
                                            <p:txEl>
                                              <p:pRg st="8" end="8"/>
                                            </p:txEl>
                                          </p:spTgt>
                                        </p:tgtEl>
                                        <p:attrNameLst>
                                          <p:attrName>style.visibility</p:attrName>
                                        </p:attrNameLst>
                                      </p:cBhvr>
                                      <p:to>
                                        <p:strVal val="visible"/>
                                      </p:to>
                                    </p:set>
                                    <p:anim calcmode="lin" valueType="num">
                                      <p:cBhvr additive="base">
                                        <p:cTn id="43"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
                                            <p:txEl>
                                              <p:pRg st="8" end="8"/>
                                            </p:txEl>
                                          </p:spTgt>
                                        </p:tgtEl>
                                        <p:attrNameLst>
                                          <p:attrName>ppt_y</p:attrName>
                                        </p:attrNameLst>
                                      </p:cBhvr>
                                      <p:tavLst>
                                        <p:tav tm="0">
                                          <p:val>
                                            <p:strVal val="1+#ppt_h/2"/>
                                          </p:val>
                                        </p:tav>
                                        <p:tav tm="100000">
                                          <p:val>
                                            <p:strVal val="#ppt_y"/>
                                          </p:val>
                                        </p:tav>
                                      </p:tavLst>
                                    </p:anim>
                                  </p:childTnLst>
                                </p:cTn>
                              </p:par>
                              <p:par>
                                <p:cTn id="45" presetID="2" presetClass="entr" presetSubtype="4" fill="hold" nodeType="withEffect">
                                  <p:stCondLst>
                                    <p:cond delay="0"/>
                                  </p:stCondLst>
                                  <p:childTnLst>
                                    <p:set>
                                      <p:cBhvr>
                                        <p:cTn id="46" dur="1" fill="hold">
                                          <p:stCondLst>
                                            <p:cond delay="0"/>
                                          </p:stCondLst>
                                        </p:cTn>
                                        <p:tgtEl>
                                          <p:spTgt spid="3">
                                            <p:txEl>
                                              <p:pRg st="9" end="9"/>
                                            </p:txEl>
                                          </p:spTgt>
                                        </p:tgtEl>
                                        <p:attrNameLst>
                                          <p:attrName>style.visibility</p:attrName>
                                        </p:attrNameLst>
                                      </p:cBhvr>
                                      <p:to>
                                        <p:strVal val="visible"/>
                                      </p:to>
                                    </p:set>
                                    <p:anim calcmode="lin" valueType="num">
                                      <p:cBhvr additive="base">
                                        <p:cTn id="47" dur="500" fill="hold"/>
                                        <p:tgtEl>
                                          <p:spTgt spid="3">
                                            <p:txEl>
                                              <p:pRg st="9" end="9"/>
                                            </p:txEl>
                                          </p:spTgt>
                                        </p:tgtEl>
                                        <p:attrNameLst>
                                          <p:attrName>ppt_x</p:attrName>
                                        </p:attrNameLst>
                                      </p:cBhvr>
                                      <p:tavLst>
                                        <p:tav tm="0">
                                          <p:val>
                                            <p:strVal val="#ppt_x"/>
                                          </p:val>
                                        </p:tav>
                                        <p:tav tm="100000">
                                          <p:val>
                                            <p:strVal val="#ppt_x"/>
                                          </p:val>
                                        </p:tav>
                                      </p:tavLst>
                                    </p:anim>
                                    <p:anim calcmode="lin" valueType="num">
                                      <p:cBhvr additive="base">
                                        <p:cTn id="48" dur="500" fill="hold"/>
                                        <p:tgtEl>
                                          <p:spTgt spid="3">
                                            <p:txEl>
                                              <p:pRg st="9" end="9"/>
                                            </p:txEl>
                                          </p:spTgt>
                                        </p:tgtEl>
                                        <p:attrNameLst>
                                          <p:attrName>ppt_y</p:attrName>
                                        </p:attrNameLst>
                                      </p:cBhvr>
                                      <p:tavLst>
                                        <p:tav tm="0">
                                          <p:val>
                                            <p:strVal val="1+#ppt_h/2"/>
                                          </p:val>
                                        </p:tav>
                                        <p:tav tm="100000">
                                          <p:val>
                                            <p:strVal val="#ppt_y"/>
                                          </p:val>
                                        </p:tav>
                                      </p:tavLst>
                                    </p:anim>
                                  </p:childTnLst>
                                </p:cTn>
                              </p:par>
                              <p:par>
                                <p:cTn id="49" presetID="2" presetClass="entr" presetSubtype="4" fill="hold" nodeType="withEffect">
                                  <p:stCondLst>
                                    <p:cond delay="0"/>
                                  </p:stCondLst>
                                  <p:childTnLst>
                                    <p:set>
                                      <p:cBhvr>
                                        <p:cTn id="50" dur="1" fill="hold">
                                          <p:stCondLst>
                                            <p:cond delay="0"/>
                                          </p:stCondLst>
                                        </p:cTn>
                                        <p:tgtEl>
                                          <p:spTgt spid="3">
                                            <p:txEl>
                                              <p:pRg st="10" end="10"/>
                                            </p:txEl>
                                          </p:spTgt>
                                        </p:tgtEl>
                                        <p:attrNameLst>
                                          <p:attrName>style.visibility</p:attrName>
                                        </p:attrNameLst>
                                      </p:cBhvr>
                                      <p:to>
                                        <p:strVal val="visible"/>
                                      </p:to>
                                    </p:set>
                                    <p:anim calcmode="lin" valueType="num">
                                      <p:cBhvr additive="base">
                                        <p:cTn id="51" dur="500" fill="hold"/>
                                        <p:tgtEl>
                                          <p:spTgt spid="3">
                                            <p:txEl>
                                              <p:pRg st="10" end="10"/>
                                            </p:txEl>
                                          </p:spTgt>
                                        </p:tgtEl>
                                        <p:attrNameLst>
                                          <p:attrName>ppt_x</p:attrName>
                                        </p:attrNameLst>
                                      </p:cBhvr>
                                      <p:tavLst>
                                        <p:tav tm="0">
                                          <p:val>
                                            <p:strVal val="#ppt_x"/>
                                          </p:val>
                                        </p:tav>
                                        <p:tav tm="100000">
                                          <p:val>
                                            <p:strVal val="#ppt_x"/>
                                          </p:val>
                                        </p:tav>
                                      </p:tavLst>
                                    </p:anim>
                                    <p:anim calcmode="lin" valueType="num">
                                      <p:cBhvr additive="base">
                                        <p:cTn id="52" dur="500" fill="hold"/>
                                        <p:tgtEl>
                                          <p:spTgt spid="3">
                                            <p:txEl>
                                              <p:pRg st="10" end="1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4400" b="1">
                <a:latin typeface="Calibri"/>
                <a:cs typeface="Calibri"/>
              </a:rPr>
              <a:t>Maths – Power Maths</a:t>
            </a:r>
          </a:p>
        </p:txBody>
      </p:sp>
      <p:sp>
        <p:nvSpPr>
          <p:cNvPr id="3" name="Content Placeholder 2"/>
          <p:cNvSpPr>
            <a:spLocks noGrp="1"/>
          </p:cNvSpPr>
          <p:nvPr>
            <p:ph idx="1"/>
          </p:nvPr>
        </p:nvSpPr>
        <p:spPr/>
        <p:txBody>
          <a:bodyPr vert="horz" lIns="91440" tIns="45720" rIns="91440" bIns="45720" rtlCol="0" anchor="t">
            <a:normAutofit fontScale="77500" lnSpcReduction="20000"/>
          </a:bodyPr>
          <a:lstStyle/>
          <a:p>
            <a:r>
              <a:rPr lang="en-GB" sz="3600">
                <a:solidFill>
                  <a:srgbClr val="002060"/>
                </a:solidFill>
              </a:rPr>
              <a:t>Place value to 100,000</a:t>
            </a:r>
            <a:endParaRPr lang="en-GB" sz="3600">
              <a:solidFill>
                <a:srgbClr val="002060"/>
              </a:solidFill>
              <a:cs typeface="Calibri"/>
            </a:endParaRPr>
          </a:p>
          <a:p>
            <a:r>
              <a:rPr lang="en-GB" sz="3600">
                <a:solidFill>
                  <a:srgbClr val="002060"/>
                </a:solidFill>
              </a:rPr>
              <a:t>Formal methods (+ - x ÷)</a:t>
            </a:r>
            <a:endParaRPr lang="en-GB" sz="3600">
              <a:solidFill>
                <a:srgbClr val="002060"/>
              </a:solidFill>
              <a:cs typeface="Calibri"/>
            </a:endParaRPr>
          </a:p>
          <a:p>
            <a:r>
              <a:rPr lang="en-GB" sz="3600">
                <a:solidFill>
                  <a:srgbClr val="002060"/>
                </a:solidFill>
                <a:ea typeface="+mn-lt"/>
                <a:cs typeface="+mn-lt"/>
              </a:rPr>
              <a:t>Fractions / Decimals / Percentages</a:t>
            </a:r>
            <a:endParaRPr lang="en-US" sz="3600">
              <a:ea typeface="+mn-lt"/>
              <a:cs typeface="+mn-lt"/>
            </a:endParaRPr>
          </a:p>
          <a:p>
            <a:r>
              <a:rPr lang="en-GB" sz="3600">
                <a:solidFill>
                  <a:srgbClr val="002060"/>
                </a:solidFill>
              </a:rPr>
              <a:t>Graphs / tables</a:t>
            </a:r>
            <a:endParaRPr lang="en-GB" sz="3600">
              <a:cs typeface="Calibri"/>
            </a:endParaRPr>
          </a:p>
          <a:p>
            <a:r>
              <a:rPr lang="en-GB" sz="3600">
                <a:solidFill>
                  <a:srgbClr val="002060"/>
                </a:solidFill>
              </a:rPr>
              <a:t>Area and perimeter</a:t>
            </a:r>
            <a:endParaRPr lang="en-GB" sz="3600">
              <a:solidFill>
                <a:srgbClr val="002060"/>
              </a:solidFill>
              <a:cs typeface="Calibri"/>
            </a:endParaRPr>
          </a:p>
          <a:p>
            <a:r>
              <a:rPr lang="en-GB" sz="3600">
                <a:solidFill>
                  <a:srgbClr val="002060"/>
                </a:solidFill>
              </a:rPr>
              <a:t>Geometry – shape / position / symmetry</a:t>
            </a:r>
            <a:endParaRPr lang="en-GB" sz="3600">
              <a:solidFill>
                <a:srgbClr val="002060"/>
              </a:solidFill>
              <a:cs typeface="Calibri"/>
            </a:endParaRPr>
          </a:p>
          <a:p>
            <a:endParaRPr lang="en-GB" sz="3200">
              <a:solidFill>
                <a:srgbClr val="7030A0"/>
              </a:solidFill>
            </a:endParaRPr>
          </a:p>
          <a:p>
            <a:r>
              <a:rPr lang="en-GB" sz="3200">
                <a:solidFill>
                  <a:srgbClr val="7030A0"/>
                </a:solidFill>
              </a:rPr>
              <a:t>Reasoning, fluency, problem solving</a:t>
            </a:r>
          </a:p>
          <a:p>
            <a:r>
              <a:rPr lang="en-GB" sz="3200">
                <a:solidFill>
                  <a:srgbClr val="7030A0"/>
                </a:solidFill>
              </a:rPr>
              <a:t>Mastery - concrete, pictorial, abstract</a:t>
            </a:r>
            <a:endParaRPr lang="en-GB" sz="3200">
              <a:solidFill>
                <a:srgbClr val="7030A0"/>
              </a:solidFill>
              <a:ea typeface="Calibri"/>
              <a:cs typeface="Calibri"/>
            </a:endParaRPr>
          </a:p>
          <a:p>
            <a:r>
              <a:rPr lang="en-GB" sz="3200">
                <a:solidFill>
                  <a:srgbClr val="7030A0"/>
                </a:solidFill>
              </a:rPr>
              <a:t>Secure times tables knowledge – weekly retrieval practice</a:t>
            </a:r>
            <a:endParaRPr lang="en-GB">
              <a:solidFill>
                <a:srgbClr val="7030A0"/>
              </a:solidFill>
            </a:endParaRPr>
          </a:p>
        </p:txBody>
      </p:sp>
      <p:pic>
        <p:nvPicPr>
          <p:cNvPr id="4" name="Picture 3" descr="A group of colorful triangles with letters&#10;&#10;AI-generated content may be incorrect.">
            <a:extLst>
              <a:ext uri="{FF2B5EF4-FFF2-40B4-BE49-F238E27FC236}">
                <a16:creationId xmlns:a16="http://schemas.microsoft.com/office/drawing/2014/main" id="{F2D3F44D-A95F-AB3B-8949-717DD447AA5F}"/>
              </a:ext>
            </a:extLst>
          </p:cNvPr>
          <p:cNvPicPr>
            <a:picLocks noChangeAspect="1"/>
          </p:cNvPicPr>
          <p:nvPr/>
        </p:nvPicPr>
        <p:blipFill>
          <a:blip r:embed="rId2"/>
          <a:stretch>
            <a:fillRect/>
          </a:stretch>
        </p:blipFill>
        <p:spPr>
          <a:xfrm>
            <a:off x="6429375" y="2646"/>
            <a:ext cx="2709334" cy="1412876"/>
          </a:xfrm>
          <a:prstGeom prst="rect">
            <a:avLst/>
          </a:prstGeom>
        </p:spPr>
      </p:pic>
    </p:spTree>
    <p:extLst>
      <p:ext uri="{BB962C8B-B14F-4D97-AF65-F5344CB8AC3E}">
        <p14:creationId xmlns:p14="http://schemas.microsoft.com/office/powerpoint/2010/main" val="36864172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80">
                                          <p:stCondLst>
                                            <p:cond delay="0"/>
                                          </p:stCondLst>
                                        </p:cTn>
                                        <p:tgtEl>
                                          <p:spTgt spid="3">
                                            <p:txEl>
                                              <p:pRg st="0" end="0"/>
                                            </p:txEl>
                                          </p:spTgt>
                                        </p:tgtEl>
                                      </p:cBhvr>
                                    </p:animEffect>
                                    <p:anim calcmode="lin" valueType="num">
                                      <p:cBhvr>
                                        <p:cTn id="8"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0" end="0"/>
                                            </p:txEl>
                                          </p:spTgt>
                                        </p:tgtEl>
                                      </p:cBhvr>
                                      <p:to x="100000" y="60000"/>
                                    </p:animScale>
                                    <p:animScale>
                                      <p:cBhvr>
                                        <p:cTn id="14" dur="166" decel="50000">
                                          <p:stCondLst>
                                            <p:cond delay="676"/>
                                          </p:stCondLst>
                                        </p:cTn>
                                        <p:tgtEl>
                                          <p:spTgt spid="3">
                                            <p:txEl>
                                              <p:pRg st="0" end="0"/>
                                            </p:txEl>
                                          </p:spTgt>
                                        </p:tgtEl>
                                      </p:cBhvr>
                                      <p:to x="100000" y="100000"/>
                                    </p:animScale>
                                    <p:animScale>
                                      <p:cBhvr>
                                        <p:cTn id="15" dur="26">
                                          <p:stCondLst>
                                            <p:cond delay="1312"/>
                                          </p:stCondLst>
                                        </p:cTn>
                                        <p:tgtEl>
                                          <p:spTgt spid="3">
                                            <p:txEl>
                                              <p:pRg st="0" end="0"/>
                                            </p:txEl>
                                          </p:spTgt>
                                        </p:tgtEl>
                                      </p:cBhvr>
                                      <p:to x="100000" y="80000"/>
                                    </p:animScale>
                                    <p:animScale>
                                      <p:cBhvr>
                                        <p:cTn id="16" dur="166" decel="50000">
                                          <p:stCondLst>
                                            <p:cond delay="1338"/>
                                          </p:stCondLst>
                                        </p:cTn>
                                        <p:tgtEl>
                                          <p:spTgt spid="3">
                                            <p:txEl>
                                              <p:pRg st="0" end="0"/>
                                            </p:txEl>
                                          </p:spTgt>
                                        </p:tgtEl>
                                      </p:cBhvr>
                                      <p:to x="100000" y="100000"/>
                                    </p:animScale>
                                    <p:animScale>
                                      <p:cBhvr>
                                        <p:cTn id="17" dur="26">
                                          <p:stCondLst>
                                            <p:cond delay="1642"/>
                                          </p:stCondLst>
                                        </p:cTn>
                                        <p:tgtEl>
                                          <p:spTgt spid="3">
                                            <p:txEl>
                                              <p:pRg st="0" end="0"/>
                                            </p:txEl>
                                          </p:spTgt>
                                        </p:tgtEl>
                                      </p:cBhvr>
                                      <p:to x="100000" y="90000"/>
                                    </p:animScale>
                                    <p:animScale>
                                      <p:cBhvr>
                                        <p:cTn id="18" dur="166" decel="50000">
                                          <p:stCondLst>
                                            <p:cond delay="1668"/>
                                          </p:stCondLst>
                                        </p:cTn>
                                        <p:tgtEl>
                                          <p:spTgt spid="3">
                                            <p:txEl>
                                              <p:pRg st="0" end="0"/>
                                            </p:txEl>
                                          </p:spTgt>
                                        </p:tgtEl>
                                      </p:cBhvr>
                                      <p:to x="100000" y="100000"/>
                                    </p:animScale>
                                    <p:animScale>
                                      <p:cBhvr>
                                        <p:cTn id="19" dur="26">
                                          <p:stCondLst>
                                            <p:cond delay="1808"/>
                                          </p:stCondLst>
                                        </p:cTn>
                                        <p:tgtEl>
                                          <p:spTgt spid="3">
                                            <p:txEl>
                                              <p:pRg st="0" end="0"/>
                                            </p:txEl>
                                          </p:spTgt>
                                        </p:tgtEl>
                                      </p:cBhvr>
                                      <p:to x="100000" y="95000"/>
                                    </p:animScale>
                                    <p:animScale>
                                      <p:cBhvr>
                                        <p:cTn id="20" dur="166" decel="50000">
                                          <p:stCondLst>
                                            <p:cond delay="1834"/>
                                          </p:stCondLst>
                                        </p:cTn>
                                        <p:tgtEl>
                                          <p:spTgt spid="3">
                                            <p:txEl>
                                              <p:pRg st="0" end="0"/>
                                            </p:txEl>
                                          </p:spTgt>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nodeType="clickEffect">
                                  <p:stCondLst>
                                    <p:cond delay="0"/>
                                  </p:stCondLst>
                                  <p:childTnLst>
                                    <p:set>
                                      <p:cBhvr>
                                        <p:cTn id="24" dur="1" fill="hold">
                                          <p:stCondLst>
                                            <p:cond delay="0"/>
                                          </p:stCondLst>
                                        </p:cTn>
                                        <p:tgtEl>
                                          <p:spTgt spid="3">
                                            <p:txEl>
                                              <p:pRg st="1" end="1"/>
                                            </p:txEl>
                                          </p:spTgt>
                                        </p:tgtEl>
                                        <p:attrNameLst>
                                          <p:attrName>style.visibility</p:attrName>
                                        </p:attrNameLst>
                                      </p:cBhvr>
                                      <p:to>
                                        <p:strVal val="visible"/>
                                      </p:to>
                                    </p:set>
                                    <p:animEffect transition="in" filter="wipe(down)">
                                      <p:cBhvr>
                                        <p:cTn id="25" dur="580">
                                          <p:stCondLst>
                                            <p:cond delay="0"/>
                                          </p:stCondLst>
                                        </p:cTn>
                                        <p:tgtEl>
                                          <p:spTgt spid="3">
                                            <p:txEl>
                                              <p:pRg st="1" end="1"/>
                                            </p:txEl>
                                          </p:spTgt>
                                        </p:tgtEl>
                                      </p:cBhvr>
                                    </p:animEffect>
                                    <p:anim calcmode="lin" valueType="num">
                                      <p:cBhvr>
                                        <p:cTn id="26" dur="1822" tmFilter="0,0; 0.14,0.36; 0.43,0.73; 0.71,0.91; 1.0,1.0">
                                          <p:stCondLst>
                                            <p:cond delay="0"/>
                                          </p:stCondLst>
                                        </p:cTn>
                                        <p:tgtEl>
                                          <p:spTgt spid="3">
                                            <p:txEl>
                                              <p:pRg st="1" end="1"/>
                                            </p:txEl>
                                          </p:spTgt>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3">
                                            <p:txEl>
                                              <p:pRg st="1" end="1"/>
                                            </p:txEl>
                                          </p:spTgt>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3">
                                            <p:txEl>
                                              <p:pRg st="1" end="1"/>
                                            </p:txEl>
                                          </p:spTgt>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3">
                                            <p:txEl>
                                              <p:pRg st="1" end="1"/>
                                            </p:txEl>
                                          </p:spTgt>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3">
                                            <p:txEl>
                                              <p:pRg st="1" end="1"/>
                                            </p:txEl>
                                          </p:spTgt>
                                        </p:tgtEl>
                                        <p:attrNameLst>
                                          <p:attrName>ppt_y</p:attrName>
                                        </p:attrNameLst>
                                      </p:cBhvr>
                                      <p:tavLst>
                                        <p:tav tm="0" fmla="#ppt_y-sin(pi*$)/81">
                                          <p:val>
                                            <p:fltVal val="0"/>
                                          </p:val>
                                        </p:tav>
                                        <p:tav tm="100000">
                                          <p:val>
                                            <p:fltVal val="1"/>
                                          </p:val>
                                        </p:tav>
                                      </p:tavLst>
                                    </p:anim>
                                    <p:animScale>
                                      <p:cBhvr>
                                        <p:cTn id="31" dur="26">
                                          <p:stCondLst>
                                            <p:cond delay="650"/>
                                          </p:stCondLst>
                                        </p:cTn>
                                        <p:tgtEl>
                                          <p:spTgt spid="3">
                                            <p:txEl>
                                              <p:pRg st="1" end="1"/>
                                            </p:txEl>
                                          </p:spTgt>
                                        </p:tgtEl>
                                      </p:cBhvr>
                                      <p:to x="100000" y="60000"/>
                                    </p:animScale>
                                    <p:animScale>
                                      <p:cBhvr>
                                        <p:cTn id="32" dur="166" decel="50000">
                                          <p:stCondLst>
                                            <p:cond delay="676"/>
                                          </p:stCondLst>
                                        </p:cTn>
                                        <p:tgtEl>
                                          <p:spTgt spid="3">
                                            <p:txEl>
                                              <p:pRg st="1" end="1"/>
                                            </p:txEl>
                                          </p:spTgt>
                                        </p:tgtEl>
                                      </p:cBhvr>
                                      <p:to x="100000" y="100000"/>
                                    </p:animScale>
                                    <p:animScale>
                                      <p:cBhvr>
                                        <p:cTn id="33" dur="26">
                                          <p:stCondLst>
                                            <p:cond delay="1312"/>
                                          </p:stCondLst>
                                        </p:cTn>
                                        <p:tgtEl>
                                          <p:spTgt spid="3">
                                            <p:txEl>
                                              <p:pRg st="1" end="1"/>
                                            </p:txEl>
                                          </p:spTgt>
                                        </p:tgtEl>
                                      </p:cBhvr>
                                      <p:to x="100000" y="80000"/>
                                    </p:animScale>
                                    <p:animScale>
                                      <p:cBhvr>
                                        <p:cTn id="34" dur="166" decel="50000">
                                          <p:stCondLst>
                                            <p:cond delay="1338"/>
                                          </p:stCondLst>
                                        </p:cTn>
                                        <p:tgtEl>
                                          <p:spTgt spid="3">
                                            <p:txEl>
                                              <p:pRg st="1" end="1"/>
                                            </p:txEl>
                                          </p:spTgt>
                                        </p:tgtEl>
                                      </p:cBhvr>
                                      <p:to x="100000" y="100000"/>
                                    </p:animScale>
                                    <p:animScale>
                                      <p:cBhvr>
                                        <p:cTn id="35" dur="26">
                                          <p:stCondLst>
                                            <p:cond delay="1642"/>
                                          </p:stCondLst>
                                        </p:cTn>
                                        <p:tgtEl>
                                          <p:spTgt spid="3">
                                            <p:txEl>
                                              <p:pRg st="1" end="1"/>
                                            </p:txEl>
                                          </p:spTgt>
                                        </p:tgtEl>
                                      </p:cBhvr>
                                      <p:to x="100000" y="90000"/>
                                    </p:animScale>
                                    <p:animScale>
                                      <p:cBhvr>
                                        <p:cTn id="36" dur="166" decel="50000">
                                          <p:stCondLst>
                                            <p:cond delay="1668"/>
                                          </p:stCondLst>
                                        </p:cTn>
                                        <p:tgtEl>
                                          <p:spTgt spid="3">
                                            <p:txEl>
                                              <p:pRg st="1" end="1"/>
                                            </p:txEl>
                                          </p:spTgt>
                                        </p:tgtEl>
                                      </p:cBhvr>
                                      <p:to x="100000" y="100000"/>
                                    </p:animScale>
                                    <p:animScale>
                                      <p:cBhvr>
                                        <p:cTn id="37" dur="26">
                                          <p:stCondLst>
                                            <p:cond delay="1808"/>
                                          </p:stCondLst>
                                        </p:cTn>
                                        <p:tgtEl>
                                          <p:spTgt spid="3">
                                            <p:txEl>
                                              <p:pRg st="1" end="1"/>
                                            </p:txEl>
                                          </p:spTgt>
                                        </p:tgtEl>
                                      </p:cBhvr>
                                      <p:to x="100000" y="95000"/>
                                    </p:animScale>
                                    <p:animScale>
                                      <p:cBhvr>
                                        <p:cTn id="38" dur="166" decel="50000">
                                          <p:stCondLst>
                                            <p:cond delay="1834"/>
                                          </p:stCondLst>
                                        </p:cTn>
                                        <p:tgtEl>
                                          <p:spTgt spid="3">
                                            <p:txEl>
                                              <p:pRg st="1" end="1"/>
                                            </p:txEl>
                                          </p:spTgt>
                                        </p:tgtEl>
                                      </p:cBhvr>
                                      <p:to x="100000" y="100000"/>
                                    </p:animScale>
                                  </p:childTnLst>
                                </p:cTn>
                              </p:par>
                            </p:childTnLst>
                          </p:cTn>
                        </p:par>
                      </p:childTnLst>
                    </p:cTn>
                  </p:par>
                  <p:par>
                    <p:cTn id="39" fill="hold">
                      <p:stCondLst>
                        <p:cond delay="indefinite"/>
                      </p:stCondLst>
                      <p:childTnLst>
                        <p:par>
                          <p:cTn id="40" fill="hold">
                            <p:stCondLst>
                              <p:cond delay="0"/>
                            </p:stCondLst>
                            <p:childTnLst>
                              <p:par>
                                <p:cTn id="41" presetID="26" presetClass="entr" presetSubtype="0" fill="hold" nodeType="clickEffect">
                                  <p:stCondLst>
                                    <p:cond delay="0"/>
                                  </p:stCondLst>
                                  <p:childTnLst>
                                    <p:set>
                                      <p:cBhvr>
                                        <p:cTn id="42" dur="1" fill="hold">
                                          <p:stCondLst>
                                            <p:cond delay="0"/>
                                          </p:stCondLst>
                                        </p:cTn>
                                        <p:tgtEl>
                                          <p:spTgt spid="3">
                                            <p:txEl>
                                              <p:pRg st="2" end="2"/>
                                            </p:txEl>
                                          </p:spTgt>
                                        </p:tgtEl>
                                        <p:attrNameLst>
                                          <p:attrName>style.visibility</p:attrName>
                                        </p:attrNameLst>
                                      </p:cBhvr>
                                      <p:to>
                                        <p:strVal val="visible"/>
                                      </p:to>
                                    </p:set>
                                    <p:animEffect transition="in" filter="wipe(down)">
                                      <p:cBhvr>
                                        <p:cTn id="43" dur="580">
                                          <p:stCondLst>
                                            <p:cond delay="0"/>
                                          </p:stCondLst>
                                        </p:cTn>
                                        <p:tgtEl>
                                          <p:spTgt spid="3">
                                            <p:txEl>
                                              <p:pRg st="2" end="2"/>
                                            </p:txEl>
                                          </p:spTgt>
                                        </p:tgtEl>
                                      </p:cBhvr>
                                    </p:animEffect>
                                    <p:anim calcmode="lin" valueType="num">
                                      <p:cBhvr>
                                        <p:cTn id="44" dur="1822"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45" dur="664"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46" dur="664" tmFilter="0, 0; 0.125,0.2665; 0.25,0.4; 0.375,0.465; 0.5,0.5;  0.625,0.535; 0.75,0.6; 0.875,0.7335; 1,1">
                                          <p:stCondLst>
                                            <p:cond delay="664"/>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47" dur="332" tmFilter="0, 0; 0.125,0.2665; 0.25,0.4; 0.375,0.465; 0.5,0.5;  0.625,0.535; 0.75,0.6; 0.875,0.7335; 1,1">
                                          <p:stCondLst>
                                            <p:cond delay="1324"/>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48" dur="164" tmFilter="0, 0; 0.125,0.2665; 0.25,0.4; 0.375,0.465; 0.5,0.5;  0.625,0.535; 0.75,0.6; 0.875,0.7335; 1,1">
                                          <p:stCondLst>
                                            <p:cond delay="1656"/>
                                          </p:stCondLst>
                                        </p:cTn>
                                        <p:tgtEl>
                                          <p:spTgt spid="3">
                                            <p:txEl>
                                              <p:pRg st="2" end="2"/>
                                            </p:txEl>
                                          </p:spTgt>
                                        </p:tgtEl>
                                        <p:attrNameLst>
                                          <p:attrName>ppt_y</p:attrName>
                                        </p:attrNameLst>
                                      </p:cBhvr>
                                      <p:tavLst>
                                        <p:tav tm="0" fmla="#ppt_y-sin(pi*$)/81">
                                          <p:val>
                                            <p:fltVal val="0"/>
                                          </p:val>
                                        </p:tav>
                                        <p:tav tm="100000">
                                          <p:val>
                                            <p:fltVal val="1"/>
                                          </p:val>
                                        </p:tav>
                                      </p:tavLst>
                                    </p:anim>
                                    <p:animScale>
                                      <p:cBhvr>
                                        <p:cTn id="49" dur="26">
                                          <p:stCondLst>
                                            <p:cond delay="650"/>
                                          </p:stCondLst>
                                        </p:cTn>
                                        <p:tgtEl>
                                          <p:spTgt spid="3">
                                            <p:txEl>
                                              <p:pRg st="2" end="2"/>
                                            </p:txEl>
                                          </p:spTgt>
                                        </p:tgtEl>
                                      </p:cBhvr>
                                      <p:to x="100000" y="60000"/>
                                    </p:animScale>
                                    <p:animScale>
                                      <p:cBhvr>
                                        <p:cTn id="50" dur="166" decel="50000">
                                          <p:stCondLst>
                                            <p:cond delay="676"/>
                                          </p:stCondLst>
                                        </p:cTn>
                                        <p:tgtEl>
                                          <p:spTgt spid="3">
                                            <p:txEl>
                                              <p:pRg st="2" end="2"/>
                                            </p:txEl>
                                          </p:spTgt>
                                        </p:tgtEl>
                                      </p:cBhvr>
                                      <p:to x="100000" y="100000"/>
                                    </p:animScale>
                                    <p:animScale>
                                      <p:cBhvr>
                                        <p:cTn id="51" dur="26">
                                          <p:stCondLst>
                                            <p:cond delay="1312"/>
                                          </p:stCondLst>
                                        </p:cTn>
                                        <p:tgtEl>
                                          <p:spTgt spid="3">
                                            <p:txEl>
                                              <p:pRg st="2" end="2"/>
                                            </p:txEl>
                                          </p:spTgt>
                                        </p:tgtEl>
                                      </p:cBhvr>
                                      <p:to x="100000" y="80000"/>
                                    </p:animScale>
                                    <p:animScale>
                                      <p:cBhvr>
                                        <p:cTn id="52" dur="166" decel="50000">
                                          <p:stCondLst>
                                            <p:cond delay="1338"/>
                                          </p:stCondLst>
                                        </p:cTn>
                                        <p:tgtEl>
                                          <p:spTgt spid="3">
                                            <p:txEl>
                                              <p:pRg st="2" end="2"/>
                                            </p:txEl>
                                          </p:spTgt>
                                        </p:tgtEl>
                                      </p:cBhvr>
                                      <p:to x="100000" y="100000"/>
                                    </p:animScale>
                                    <p:animScale>
                                      <p:cBhvr>
                                        <p:cTn id="53" dur="26">
                                          <p:stCondLst>
                                            <p:cond delay="1642"/>
                                          </p:stCondLst>
                                        </p:cTn>
                                        <p:tgtEl>
                                          <p:spTgt spid="3">
                                            <p:txEl>
                                              <p:pRg st="2" end="2"/>
                                            </p:txEl>
                                          </p:spTgt>
                                        </p:tgtEl>
                                      </p:cBhvr>
                                      <p:to x="100000" y="90000"/>
                                    </p:animScale>
                                    <p:animScale>
                                      <p:cBhvr>
                                        <p:cTn id="54" dur="166" decel="50000">
                                          <p:stCondLst>
                                            <p:cond delay="1668"/>
                                          </p:stCondLst>
                                        </p:cTn>
                                        <p:tgtEl>
                                          <p:spTgt spid="3">
                                            <p:txEl>
                                              <p:pRg st="2" end="2"/>
                                            </p:txEl>
                                          </p:spTgt>
                                        </p:tgtEl>
                                      </p:cBhvr>
                                      <p:to x="100000" y="100000"/>
                                    </p:animScale>
                                    <p:animScale>
                                      <p:cBhvr>
                                        <p:cTn id="55" dur="26">
                                          <p:stCondLst>
                                            <p:cond delay="1808"/>
                                          </p:stCondLst>
                                        </p:cTn>
                                        <p:tgtEl>
                                          <p:spTgt spid="3">
                                            <p:txEl>
                                              <p:pRg st="2" end="2"/>
                                            </p:txEl>
                                          </p:spTgt>
                                        </p:tgtEl>
                                      </p:cBhvr>
                                      <p:to x="100000" y="95000"/>
                                    </p:animScale>
                                    <p:animScale>
                                      <p:cBhvr>
                                        <p:cTn id="56" dur="166" decel="50000">
                                          <p:stCondLst>
                                            <p:cond delay="1834"/>
                                          </p:stCondLst>
                                        </p:cTn>
                                        <p:tgtEl>
                                          <p:spTgt spid="3">
                                            <p:txEl>
                                              <p:pRg st="2" end="2"/>
                                            </p:txEl>
                                          </p:spTgt>
                                        </p:tgtEl>
                                      </p:cBhvr>
                                      <p:to x="100000" y="100000"/>
                                    </p:animScale>
                                  </p:childTnLst>
                                </p:cTn>
                              </p:par>
                            </p:childTnLst>
                          </p:cTn>
                        </p:par>
                      </p:childTnLst>
                    </p:cTn>
                  </p:par>
                  <p:par>
                    <p:cTn id="57" fill="hold">
                      <p:stCondLst>
                        <p:cond delay="indefinite"/>
                      </p:stCondLst>
                      <p:childTnLst>
                        <p:par>
                          <p:cTn id="58" fill="hold">
                            <p:stCondLst>
                              <p:cond delay="0"/>
                            </p:stCondLst>
                            <p:childTnLst>
                              <p:par>
                                <p:cTn id="59" presetID="26" presetClass="entr" presetSubtype="0" fill="hold" nodeType="clickEffect">
                                  <p:stCondLst>
                                    <p:cond delay="0"/>
                                  </p:stCondLst>
                                  <p:childTnLst>
                                    <p:set>
                                      <p:cBhvr>
                                        <p:cTn id="60" dur="1" fill="hold">
                                          <p:stCondLst>
                                            <p:cond delay="0"/>
                                          </p:stCondLst>
                                        </p:cTn>
                                        <p:tgtEl>
                                          <p:spTgt spid="3">
                                            <p:txEl>
                                              <p:pRg st="3" end="3"/>
                                            </p:txEl>
                                          </p:spTgt>
                                        </p:tgtEl>
                                        <p:attrNameLst>
                                          <p:attrName>style.visibility</p:attrName>
                                        </p:attrNameLst>
                                      </p:cBhvr>
                                      <p:to>
                                        <p:strVal val="visible"/>
                                      </p:to>
                                    </p:set>
                                    <p:animEffect transition="in" filter="wipe(down)">
                                      <p:cBhvr>
                                        <p:cTn id="61" dur="580">
                                          <p:stCondLst>
                                            <p:cond delay="0"/>
                                          </p:stCondLst>
                                        </p:cTn>
                                        <p:tgtEl>
                                          <p:spTgt spid="3">
                                            <p:txEl>
                                              <p:pRg st="3" end="3"/>
                                            </p:txEl>
                                          </p:spTgt>
                                        </p:tgtEl>
                                      </p:cBhvr>
                                    </p:animEffect>
                                    <p:anim calcmode="lin" valueType="num">
                                      <p:cBhvr>
                                        <p:cTn id="62" dur="1822" tmFilter="0,0; 0.14,0.36; 0.43,0.73; 0.71,0.91; 1.0,1.0">
                                          <p:stCondLst>
                                            <p:cond delay="0"/>
                                          </p:stCondLst>
                                        </p:cTn>
                                        <p:tgtEl>
                                          <p:spTgt spid="3">
                                            <p:txEl>
                                              <p:pRg st="3" end="3"/>
                                            </p:txEl>
                                          </p:spTgt>
                                        </p:tgtEl>
                                        <p:attrNameLst>
                                          <p:attrName>ppt_x</p:attrName>
                                        </p:attrNameLst>
                                      </p:cBhvr>
                                      <p:tavLst>
                                        <p:tav tm="0">
                                          <p:val>
                                            <p:strVal val="#ppt_x-0.25"/>
                                          </p:val>
                                        </p:tav>
                                        <p:tav tm="100000">
                                          <p:val>
                                            <p:strVal val="#ppt_x"/>
                                          </p:val>
                                        </p:tav>
                                      </p:tavLst>
                                    </p:anim>
                                    <p:anim calcmode="lin" valueType="num">
                                      <p:cBhvr>
                                        <p:cTn id="63" dur="664" tmFilter="0.0,0.0; 0.25,0.07; 0.50,0.2; 0.75,0.467; 1.0,1.0">
                                          <p:stCondLst>
                                            <p:cond delay="0"/>
                                          </p:stCondLst>
                                        </p:cTn>
                                        <p:tgtEl>
                                          <p:spTgt spid="3">
                                            <p:txEl>
                                              <p:pRg st="3" end="3"/>
                                            </p:txEl>
                                          </p:spTgt>
                                        </p:tgtEl>
                                        <p:attrNameLst>
                                          <p:attrName>ppt_y</p:attrName>
                                        </p:attrNameLst>
                                      </p:cBhvr>
                                      <p:tavLst>
                                        <p:tav tm="0" fmla="#ppt_y-sin(pi*$)/3">
                                          <p:val>
                                            <p:fltVal val="0.5"/>
                                          </p:val>
                                        </p:tav>
                                        <p:tav tm="100000">
                                          <p:val>
                                            <p:fltVal val="1"/>
                                          </p:val>
                                        </p:tav>
                                      </p:tavLst>
                                    </p:anim>
                                    <p:anim calcmode="lin" valueType="num">
                                      <p:cBhvr>
                                        <p:cTn id="64" dur="664" tmFilter="0, 0; 0.125,0.2665; 0.25,0.4; 0.375,0.465; 0.5,0.5;  0.625,0.535; 0.75,0.6; 0.875,0.7335; 1,1">
                                          <p:stCondLst>
                                            <p:cond delay="664"/>
                                          </p:stCondLst>
                                        </p:cTn>
                                        <p:tgtEl>
                                          <p:spTgt spid="3">
                                            <p:txEl>
                                              <p:pRg st="3" end="3"/>
                                            </p:txEl>
                                          </p:spTgt>
                                        </p:tgtEl>
                                        <p:attrNameLst>
                                          <p:attrName>ppt_y</p:attrName>
                                        </p:attrNameLst>
                                      </p:cBhvr>
                                      <p:tavLst>
                                        <p:tav tm="0" fmla="#ppt_y-sin(pi*$)/9">
                                          <p:val>
                                            <p:fltVal val="0"/>
                                          </p:val>
                                        </p:tav>
                                        <p:tav tm="100000">
                                          <p:val>
                                            <p:fltVal val="1"/>
                                          </p:val>
                                        </p:tav>
                                      </p:tavLst>
                                    </p:anim>
                                    <p:anim calcmode="lin" valueType="num">
                                      <p:cBhvr>
                                        <p:cTn id="65" dur="332" tmFilter="0, 0; 0.125,0.2665; 0.25,0.4; 0.375,0.465; 0.5,0.5;  0.625,0.535; 0.75,0.6; 0.875,0.7335; 1,1">
                                          <p:stCondLst>
                                            <p:cond delay="1324"/>
                                          </p:stCondLst>
                                        </p:cTn>
                                        <p:tgtEl>
                                          <p:spTgt spid="3">
                                            <p:txEl>
                                              <p:pRg st="3" end="3"/>
                                            </p:txEl>
                                          </p:spTgt>
                                        </p:tgtEl>
                                        <p:attrNameLst>
                                          <p:attrName>ppt_y</p:attrName>
                                        </p:attrNameLst>
                                      </p:cBhvr>
                                      <p:tavLst>
                                        <p:tav tm="0" fmla="#ppt_y-sin(pi*$)/27">
                                          <p:val>
                                            <p:fltVal val="0"/>
                                          </p:val>
                                        </p:tav>
                                        <p:tav tm="100000">
                                          <p:val>
                                            <p:fltVal val="1"/>
                                          </p:val>
                                        </p:tav>
                                      </p:tavLst>
                                    </p:anim>
                                    <p:anim calcmode="lin" valueType="num">
                                      <p:cBhvr>
                                        <p:cTn id="66" dur="164" tmFilter="0, 0; 0.125,0.2665; 0.25,0.4; 0.375,0.465; 0.5,0.5;  0.625,0.535; 0.75,0.6; 0.875,0.7335; 1,1">
                                          <p:stCondLst>
                                            <p:cond delay="1656"/>
                                          </p:stCondLst>
                                        </p:cTn>
                                        <p:tgtEl>
                                          <p:spTgt spid="3">
                                            <p:txEl>
                                              <p:pRg st="3" end="3"/>
                                            </p:txEl>
                                          </p:spTgt>
                                        </p:tgtEl>
                                        <p:attrNameLst>
                                          <p:attrName>ppt_y</p:attrName>
                                        </p:attrNameLst>
                                      </p:cBhvr>
                                      <p:tavLst>
                                        <p:tav tm="0" fmla="#ppt_y-sin(pi*$)/81">
                                          <p:val>
                                            <p:fltVal val="0"/>
                                          </p:val>
                                        </p:tav>
                                        <p:tav tm="100000">
                                          <p:val>
                                            <p:fltVal val="1"/>
                                          </p:val>
                                        </p:tav>
                                      </p:tavLst>
                                    </p:anim>
                                    <p:animScale>
                                      <p:cBhvr>
                                        <p:cTn id="67" dur="26">
                                          <p:stCondLst>
                                            <p:cond delay="650"/>
                                          </p:stCondLst>
                                        </p:cTn>
                                        <p:tgtEl>
                                          <p:spTgt spid="3">
                                            <p:txEl>
                                              <p:pRg st="3" end="3"/>
                                            </p:txEl>
                                          </p:spTgt>
                                        </p:tgtEl>
                                      </p:cBhvr>
                                      <p:to x="100000" y="60000"/>
                                    </p:animScale>
                                    <p:animScale>
                                      <p:cBhvr>
                                        <p:cTn id="68" dur="166" decel="50000">
                                          <p:stCondLst>
                                            <p:cond delay="676"/>
                                          </p:stCondLst>
                                        </p:cTn>
                                        <p:tgtEl>
                                          <p:spTgt spid="3">
                                            <p:txEl>
                                              <p:pRg st="3" end="3"/>
                                            </p:txEl>
                                          </p:spTgt>
                                        </p:tgtEl>
                                      </p:cBhvr>
                                      <p:to x="100000" y="100000"/>
                                    </p:animScale>
                                    <p:animScale>
                                      <p:cBhvr>
                                        <p:cTn id="69" dur="26">
                                          <p:stCondLst>
                                            <p:cond delay="1312"/>
                                          </p:stCondLst>
                                        </p:cTn>
                                        <p:tgtEl>
                                          <p:spTgt spid="3">
                                            <p:txEl>
                                              <p:pRg st="3" end="3"/>
                                            </p:txEl>
                                          </p:spTgt>
                                        </p:tgtEl>
                                      </p:cBhvr>
                                      <p:to x="100000" y="80000"/>
                                    </p:animScale>
                                    <p:animScale>
                                      <p:cBhvr>
                                        <p:cTn id="70" dur="166" decel="50000">
                                          <p:stCondLst>
                                            <p:cond delay="1338"/>
                                          </p:stCondLst>
                                        </p:cTn>
                                        <p:tgtEl>
                                          <p:spTgt spid="3">
                                            <p:txEl>
                                              <p:pRg st="3" end="3"/>
                                            </p:txEl>
                                          </p:spTgt>
                                        </p:tgtEl>
                                      </p:cBhvr>
                                      <p:to x="100000" y="100000"/>
                                    </p:animScale>
                                    <p:animScale>
                                      <p:cBhvr>
                                        <p:cTn id="71" dur="26">
                                          <p:stCondLst>
                                            <p:cond delay="1642"/>
                                          </p:stCondLst>
                                        </p:cTn>
                                        <p:tgtEl>
                                          <p:spTgt spid="3">
                                            <p:txEl>
                                              <p:pRg st="3" end="3"/>
                                            </p:txEl>
                                          </p:spTgt>
                                        </p:tgtEl>
                                      </p:cBhvr>
                                      <p:to x="100000" y="90000"/>
                                    </p:animScale>
                                    <p:animScale>
                                      <p:cBhvr>
                                        <p:cTn id="72" dur="166" decel="50000">
                                          <p:stCondLst>
                                            <p:cond delay="1668"/>
                                          </p:stCondLst>
                                        </p:cTn>
                                        <p:tgtEl>
                                          <p:spTgt spid="3">
                                            <p:txEl>
                                              <p:pRg st="3" end="3"/>
                                            </p:txEl>
                                          </p:spTgt>
                                        </p:tgtEl>
                                      </p:cBhvr>
                                      <p:to x="100000" y="100000"/>
                                    </p:animScale>
                                    <p:animScale>
                                      <p:cBhvr>
                                        <p:cTn id="73" dur="26">
                                          <p:stCondLst>
                                            <p:cond delay="1808"/>
                                          </p:stCondLst>
                                        </p:cTn>
                                        <p:tgtEl>
                                          <p:spTgt spid="3">
                                            <p:txEl>
                                              <p:pRg st="3" end="3"/>
                                            </p:txEl>
                                          </p:spTgt>
                                        </p:tgtEl>
                                      </p:cBhvr>
                                      <p:to x="100000" y="95000"/>
                                    </p:animScale>
                                    <p:animScale>
                                      <p:cBhvr>
                                        <p:cTn id="74" dur="166" decel="50000">
                                          <p:stCondLst>
                                            <p:cond delay="1834"/>
                                          </p:stCondLst>
                                        </p:cTn>
                                        <p:tgtEl>
                                          <p:spTgt spid="3">
                                            <p:txEl>
                                              <p:pRg st="3" end="3"/>
                                            </p:txEl>
                                          </p:spTgt>
                                        </p:tgtEl>
                                      </p:cBhvr>
                                      <p:to x="100000" y="100000"/>
                                    </p:animScale>
                                  </p:childTnLst>
                                </p:cTn>
                              </p:par>
                            </p:childTnLst>
                          </p:cTn>
                        </p:par>
                      </p:childTnLst>
                    </p:cTn>
                  </p:par>
                  <p:par>
                    <p:cTn id="75" fill="hold">
                      <p:stCondLst>
                        <p:cond delay="indefinite"/>
                      </p:stCondLst>
                      <p:childTnLst>
                        <p:par>
                          <p:cTn id="76" fill="hold">
                            <p:stCondLst>
                              <p:cond delay="0"/>
                            </p:stCondLst>
                            <p:childTnLst>
                              <p:par>
                                <p:cTn id="77" presetID="26" presetClass="entr" presetSubtype="0" fill="hold" nodeType="clickEffect">
                                  <p:stCondLst>
                                    <p:cond delay="0"/>
                                  </p:stCondLst>
                                  <p:childTnLst>
                                    <p:set>
                                      <p:cBhvr>
                                        <p:cTn id="78" dur="1" fill="hold">
                                          <p:stCondLst>
                                            <p:cond delay="0"/>
                                          </p:stCondLst>
                                        </p:cTn>
                                        <p:tgtEl>
                                          <p:spTgt spid="3">
                                            <p:txEl>
                                              <p:pRg st="4" end="4"/>
                                            </p:txEl>
                                          </p:spTgt>
                                        </p:tgtEl>
                                        <p:attrNameLst>
                                          <p:attrName>style.visibility</p:attrName>
                                        </p:attrNameLst>
                                      </p:cBhvr>
                                      <p:to>
                                        <p:strVal val="visible"/>
                                      </p:to>
                                    </p:set>
                                    <p:animEffect transition="in" filter="wipe(down)">
                                      <p:cBhvr>
                                        <p:cTn id="79" dur="580">
                                          <p:stCondLst>
                                            <p:cond delay="0"/>
                                          </p:stCondLst>
                                        </p:cTn>
                                        <p:tgtEl>
                                          <p:spTgt spid="3">
                                            <p:txEl>
                                              <p:pRg st="4" end="4"/>
                                            </p:txEl>
                                          </p:spTgt>
                                        </p:tgtEl>
                                      </p:cBhvr>
                                    </p:animEffect>
                                    <p:anim calcmode="lin" valueType="num">
                                      <p:cBhvr>
                                        <p:cTn id="80" dur="1822" tmFilter="0,0; 0.14,0.36; 0.43,0.73; 0.71,0.91; 1.0,1.0">
                                          <p:stCondLst>
                                            <p:cond delay="0"/>
                                          </p:stCondLst>
                                        </p:cTn>
                                        <p:tgtEl>
                                          <p:spTgt spid="3">
                                            <p:txEl>
                                              <p:pRg st="4" end="4"/>
                                            </p:txEl>
                                          </p:spTgt>
                                        </p:tgtEl>
                                        <p:attrNameLst>
                                          <p:attrName>ppt_x</p:attrName>
                                        </p:attrNameLst>
                                      </p:cBhvr>
                                      <p:tavLst>
                                        <p:tav tm="0">
                                          <p:val>
                                            <p:strVal val="#ppt_x-0.25"/>
                                          </p:val>
                                        </p:tav>
                                        <p:tav tm="100000">
                                          <p:val>
                                            <p:strVal val="#ppt_x"/>
                                          </p:val>
                                        </p:tav>
                                      </p:tavLst>
                                    </p:anim>
                                    <p:anim calcmode="lin" valueType="num">
                                      <p:cBhvr>
                                        <p:cTn id="81" dur="664" tmFilter="0.0,0.0; 0.25,0.07; 0.50,0.2; 0.75,0.467; 1.0,1.0">
                                          <p:stCondLst>
                                            <p:cond delay="0"/>
                                          </p:stCondLst>
                                        </p:cTn>
                                        <p:tgtEl>
                                          <p:spTgt spid="3">
                                            <p:txEl>
                                              <p:pRg st="4" end="4"/>
                                            </p:txEl>
                                          </p:spTgt>
                                        </p:tgtEl>
                                        <p:attrNameLst>
                                          <p:attrName>ppt_y</p:attrName>
                                        </p:attrNameLst>
                                      </p:cBhvr>
                                      <p:tavLst>
                                        <p:tav tm="0" fmla="#ppt_y-sin(pi*$)/3">
                                          <p:val>
                                            <p:fltVal val="0.5"/>
                                          </p:val>
                                        </p:tav>
                                        <p:tav tm="100000">
                                          <p:val>
                                            <p:fltVal val="1"/>
                                          </p:val>
                                        </p:tav>
                                      </p:tavLst>
                                    </p:anim>
                                    <p:anim calcmode="lin" valueType="num">
                                      <p:cBhvr>
                                        <p:cTn id="82" dur="664" tmFilter="0, 0; 0.125,0.2665; 0.25,0.4; 0.375,0.465; 0.5,0.5;  0.625,0.535; 0.75,0.6; 0.875,0.7335; 1,1">
                                          <p:stCondLst>
                                            <p:cond delay="664"/>
                                          </p:stCondLst>
                                        </p:cTn>
                                        <p:tgtEl>
                                          <p:spTgt spid="3">
                                            <p:txEl>
                                              <p:pRg st="4" end="4"/>
                                            </p:txEl>
                                          </p:spTgt>
                                        </p:tgtEl>
                                        <p:attrNameLst>
                                          <p:attrName>ppt_y</p:attrName>
                                        </p:attrNameLst>
                                      </p:cBhvr>
                                      <p:tavLst>
                                        <p:tav tm="0" fmla="#ppt_y-sin(pi*$)/9">
                                          <p:val>
                                            <p:fltVal val="0"/>
                                          </p:val>
                                        </p:tav>
                                        <p:tav tm="100000">
                                          <p:val>
                                            <p:fltVal val="1"/>
                                          </p:val>
                                        </p:tav>
                                      </p:tavLst>
                                    </p:anim>
                                    <p:anim calcmode="lin" valueType="num">
                                      <p:cBhvr>
                                        <p:cTn id="83" dur="332" tmFilter="0, 0; 0.125,0.2665; 0.25,0.4; 0.375,0.465; 0.5,0.5;  0.625,0.535; 0.75,0.6; 0.875,0.7335; 1,1">
                                          <p:stCondLst>
                                            <p:cond delay="1324"/>
                                          </p:stCondLst>
                                        </p:cTn>
                                        <p:tgtEl>
                                          <p:spTgt spid="3">
                                            <p:txEl>
                                              <p:pRg st="4" end="4"/>
                                            </p:txEl>
                                          </p:spTgt>
                                        </p:tgtEl>
                                        <p:attrNameLst>
                                          <p:attrName>ppt_y</p:attrName>
                                        </p:attrNameLst>
                                      </p:cBhvr>
                                      <p:tavLst>
                                        <p:tav tm="0" fmla="#ppt_y-sin(pi*$)/27">
                                          <p:val>
                                            <p:fltVal val="0"/>
                                          </p:val>
                                        </p:tav>
                                        <p:tav tm="100000">
                                          <p:val>
                                            <p:fltVal val="1"/>
                                          </p:val>
                                        </p:tav>
                                      </p:tavLst>
                                    </p:anim>
                                    <p:anim calcmode="lin" valueType="num">
                                      <p:cBhvr>
                                        <p:cTn id="84" dur="164" tmFilter="0, 0; 0.125,0.2665; 0.25,0.4; 0.375,0.465; 0.5,0.5;  0.625,0.535; 0.75,0.6; 0.875,0.7335; 1,1">
                                          <p:stCondLst>
                                            <p:cond delay="1656"/>
                                          </p:stCondLst>
                                        </p:cTn>
                                        <p:tgtEl>
                                          <p:spTgt spid="3">
                                            <p:txEl>
                                              <p:pRg st="4" end="4"/>
                                            </p:txEl>
                                          </p:spTgt>
                                        </p:tgtEl>
                                        <p:attrNameLst>
                                          <p:attrName>ppt_y</p:attrName>
                                        </p:attrNameLst>
                                      </p:cBhvr>
                                      <p:tavLst>
                                        <p:tav tm="0" fmla="#ppt_y-sin(pi*$)/81">
                                          <p:val>
                                            <p:fltVal val="0"/>
                                          </p:val>
                                        </p:tav>
                                        <p:tav tm="100000">
                                          <p:val>
                                            <p:fltVal val="1"/>
                                          </p:val>
                                        </p:tav>
                                      </p:tavLst>
                                    </p:anim>
                                    <p:animScale>
                                      <p:cBhvr>
                                        <p:cTn id="85" dur="26">
                                          <p:stCondLst>
                                            <p:cond delay="650"/>
                                          </p:stCondLst>
                                        </p:cTn>
                                        <p:tgtEl>
                                          <p:spTgt spid="3">
                                            <p:txEl>
                                              <p:pRg st="4" end="4"/>
                                            </p:txEl>
                                          </p:spTgt>
                                        </p:tgtEl>
                                      </p:cBhvr>
                                      <p:to x="100000" y="60000"/>
                                    </p:animScale>
                                    <p:animScale>
                                      <p:cBhvr>
                                        <p:cTn id="86" dur="166" decel="50000">
                                          <p:stCondLst>
                                            <p:cond delay="676"/>
                                          </p:stCondLst>
                                        </p:cTn>
                                        <p:tgtEl>
                                          <p:spTgt spid="3">
                                            <p:txEl>
                                              <p:pRg st="4" end="4"/>
                                            </p:txEl>
                                          </p:spTgt>
                                        </p:tgtEl>
                                      </p:cBhvr>
                                      <p:to x="100000" y="100000"/>
                                    </p:animScale>
                                    <p:animScale>
                                      <p:cBhvr>
                                        <p:cTn id="87" dur="26">
                                          <p:stCondLst>
                                            <p:cond delay="1312"/>
                                          </p:stCondLst>
                                        </p:cTn>
                                        <p:tgtEl>
                                          <p:spTgt spid="3">
                                            <p:txEl>
                                              <p:pRg st="4" end="4"/>
                                            </p:txEl>
                                          </p:spTgt>
                                        </p:tgtEl>
                                      </p:cBhvr>
                                      <p:to x="100000" y="80000"/>
                                    </p:animScale>
                                    <p:animScale>
                                      <p:cBhvr>
                                        <p:cTn id="88" dur="166" decel="50000">
                                          <p:stCondLst>
                                            <p:cond delay="1338"/>
                                          </p:stCondLst>
                                        </p:cTn>
                                        <p:tgtEl>
                                          <p:spTgt spid="3">
                                            <p:txEl>
                                              <p:pRg st="4" end="4"/>
                                            </p:txEl>
                                          </p:spTgt>
                                        </p:tgtEl>
                                      </p:cBhvr>
                                      <p:to x="100000" y="100000"/>
                                    </p:animScale>
                                    <p:animScale>
                                      <p:cBhvr>
                                        <p:cTn id="89" dur="26">
                                          <p:stCondLst>
                                            <p:cond delay="1642"/>
                                          </p:stCondLst>
                                        </p:cTn>
                                        <p:tgtEl>
                                          <p:spTgt spid="3">
                                            <p:txEl>
                                              <p:pRg st="4" end="4"/>
                                            </p:txEl>
                                          </p:spTgt>
                                        </p:tgtEl>
                                      </p:cBhvr>
                                      <p:to x="100000" y="90000"/>
                                    </p:animScale>
                                    <p:animScale>
                                      <p:cBhvr>
                                        <p:cTn id="90" dur="166" decel="50000">
                                          <p:stCondLst>
                                            <p:cond delay="1668"/>
                                          </p:stCondLst>
                                        </p:cTn>
                                        <p:tgtEl>
                                          <p:spTgt spid="3">
                                            <p:txEl>
                                              <p:pRg st="4" end="4"/>
                                            </p:txEl>
                                          </p:spTgt>
                                        </p:tgtEl>
                                      </p:cBhvr>
                                      <p:to x="100000" y="100000"/>
                                    </p:animScale>
                                    <p:animScale>
                                      <p:cBhvr>
                                        <p:cTn id="91" dur="26">
                                          <p:stCondLst>
                                            <p:cond delay="1808"/>
                                          </p:stCondLst>
                                        </p:cTn>
                                        <p:tgtEl>
                                          <p:spTgt spid="3">
                                            <p:txEl>
                                              <p:pRg st="4" end="4"/>
                                            </p:txEl>
                                          </p:spTgt>
                                        </p:tgtEl>
                                      </p:cBhvr>
                                      <p:to x="100000" y="95000"/>
                                    </p:animScale>
                                    <p:animScale>
                                      <p:cBhvr>
                                        <p:cTn id="92" dur="166" decel="50000">
                                          <p:stCondLst>
                                            <p:cond delay="1834"/>
                                          </p:stCondLst>
                                        </p:cTn>
                                        <p:tgtEl>
                                          <p:spTgt spid="3">
                                            <p:txEl>
                                              <p:pRg st="4" end="4"/>
                                            </p:txEl>
                                          </p:spTgt>
                                        </p:tgtEl>
                                      </p:cBhvr>
                                      <p:to x="100000" y="100000"/>
                                    </p:animScale>
                                  </p:childTnLst>
                                </p:cTn>
                              </p:par>
                            </p:childTnLst>
                          </p:cTn>
                        </p:par>
                      </p:childTnLst>
                    </p:cTn>
                  </p:par>
                  <p:par>
                    <p:cTn id="93" fill="hold">
                      <p:stCondLst>
                        <p:cond delay="indefinite"/>
                      </p:stCondLst>
                      <p:childTnLst>
                        <p:par>
                          <p:cTn id="94" fill="hold">
                            <p:stCondLst>
                              <p:cond delay="0"/>
                            </p:stCondLst>
                            <p:childTnLst>
                              <p:par>
                                <p:cTn id="95" presetID="26" presetClass="entr" presetSubtype="0" fill="hold" nodeType="clickEffect">
                                  <p:stCondLst>
                                    <p:cond delay="0"/>
                                  </p:stCondLst>
                                  <p:childTnLst>
                                    <p:set>
                                      <p:cBhvr>
                                        <p:cTn id="96" dur="1" fill="hold">
                                          <p:stCondLst>
                                            <p:cond delay="0"/>
                                          </p:stCondLst>
                                        </p:cTn>
                                        <p:tgtEl>
                                          <p:spTgt spid="3">
                                            <p:txEl>
                                              <p:pRg st="5" end="5"/>
                                            </p:txEl>
                                          </p:spTgt>
                                        </p:tgtEl>
                                        <p:attrNameLst>
                                          <p:attrName>style.visibility</p:attrName>
                                        </p:attrNameLst>
                                      </p:cBhvr>
                                      <p:to>
                                        <p:strVal val="visible"/>
                                      </p:to>
                                    </p:set>
                                    <p:animEffect transition="in" filter="wipe(down)">
                                      <p:cBhvr>
                                        <p:cTn id="97" dur="580">
                                          <p:stCondLst>
                                            <p:cond delay="0"/>
                                          </p:stCondLst>
                                        </p:cTn>
                                        <p:tgtEl>
                                          <p:spTgt spid="3">
                                            <p:txEl>
                                              <p:pRg st="5" end="5"/>
                                            </p:txEl>
                                          </p:spTgt>
                                        </p:tgtEl>
                                      </p:cBhvr>
                                    </p:animEffect>
                                    <p:anim calcmode="lin" valueType="num">
                                      <p:cBhvr>
                                        <p:cTn id="98" dur="1822" tmFilter="0,0; 0.14,0.36; 0.43,0.73; 0.71,0.91; 1.0,1.0">
                                          <p:stCondLst>
                                            <p:cond delay="0"/>
                                          </p:stCondLst>
                                        </p:cTn>
                                        <p:tgtEl>
                                          <p:spTgt spid="3">
                                            <p:txEl>
                                              <p:pRg st="5" end="5"/>
                                            </p:txEl>
                                          </p:spTgt>
                                        </p:tgtEl>
                                        <p:attrNameLst>
                                          <p:attrName>ppt_x</p:attrName>
                                        </p:attrNameLst>
                                      </p:cBhvr>
                                      <p:tavLst>
                                        <p:tav tm="0">
                                          <p:val>
                                            <p:strVal val="#ppt_x-0.25"/>
                                          </p:val>
                                        </p:tav>
                                        <p:tav tm="100000">
                                          <p:val>
                                            <p:strVal val="#ppt_x"/>
                                          </p:val>
                                        </p:tav>
                                      </p:tavLst>
                                    </p:anim>
                                    <p:anim calcmode="lin" valueType="num">
                                      <p:cBhvr>
                                        <p:cTn id="99" dur="664" tmFilter="0.0,0.0; 0.25,0.07; 0.50,0.2; 0.75,0.467; 1.0,1.0">
                                          <p:stCondLst>
                                            <p:cond delay="0"/>
                                          </p:stCondLst>
                                        </p:cTn>
                                        <p:tgtEl>
                                          <p:spTgt spid="3">
                                            <p:txEl>
                                              <p:pRg st="5" end="5"/>
                                            </p:txEl>
                                          </p:spTgt>
                                        </p:tgtEl>
                                        <p:attrNameLst>
                                          <p:attrName>ppt_y</p:attrName>
                                        </p:attrNameLst>
                                      </p:cBhvr>
                                      <p:tavLst>
                                        <p:tav tm="0" fmla="#ppt_y-sin(pi*$)/3">
                                          <p:val>
                                            <p:fltVal val="0.5"/>
                                          </p:val>
                                        </p:tav>
                                        <p:tav tm="100000">
                                          <p:val>
                                            <p:fltVal val="1"/>
                                          </p:val>
                                        </p:tav>
                                      </p:tavLst>
                                    </p:anim>
                                    <p:anim calcmode="lin" valueType="num">
                                      <p:cBhvr>
                                        <p:cTn id="100" dur="664" tmFilter="0, 0; 0.125,0.2665; 0.25,0.4; 0.375,0.465; 0.5,0.5;  0.625,0.535; 0.75,0.6; 0.875,0.7335; 1,1">
                                          <p:stCondLst>
                                            <p:cond delay="664"/>
                                          </p:stCondLst>
                                        </p:cTn>
                                        <p:tgtEl>
                                          <p:spTgt spid="3">
                                            <p:txEl>
                                              <p:pRg st="5" end="5"/>
                                            </p:txEl>
                                          </p:spTgt>
                                        </p:tgtEl>
                                        <p:attrNameLst>
                                          <p:attrName>ppt_y</p:attrName>
                                        </p:attrNameLst>
                                      </p:cBhvr>
                                      <p:tavLst>
                                        <p:tav tm="0" fmla="#ppt_y-sin(pi*$)/9">
                                          <p:val>
                                            <p:fltVal val="0"/>
                                          </p:val>
                                        </p:tav>
                                        <p:tav tm="100000">
                                          <p:val>
                                            <p:fltVal val="1"/>
                                          </p:val>
                                        </p:tav>
                                      </p:tavLst>
                                    </p:anim>
                                    <p:anim calcmode="lin" valueType="num">
                                      <p:cBhvr>
                                        <p:cTn id="101" dur="332" tmFilter="0, 0; 0.125,0.2665; 0.25,0.4; 0.375,0.465; 0.5,0.5;  0.625,0.535; 0.75,0.6; 0.875,0.7335; 1,1">
                                          <p:stCondLst>
                                            <p:cond delay="1324"/>
                                          </p:stCondLst>
                                        </p:cTn>
                                        <p:tgtEl>
                                          <p:spTgt spid="3">
                                            <p:txEl>
                                              <p:pRg st="5" end="5"/>
                                            </p:txEl>
                                          </p:spTgt>
                                        </p:tgtEl>
                                        <p:attrNameLst>
                                          <p:attrName>ppt_y</p:attrName>
                                        </p:attrNameLst>
                                      </p:cBhvr>
                                      <p:tavLst>
                                        <p:tav tm="0" fmla="#ppt_y-sin(pi*$)/27">
                                          <p:val>
                                            <p:fltVal val="0"/>
                                          </p:val>
                                        </p:tav>
                                        <p:tav tm="100000">
                                          <p:val>
                                            <p:fltVal val="1"/>
                                          </p:val>
                                        </p:tav>
                                      </p:tavLst>
                                    </p:anim>
                                    <p:anim calcmode="lin" valueType="num">
                                      <p:cBhvr>
                                        <p:cTn id="102" dur="164" tmFilter="0, 0; 0.125,0.2665; 0.25,0.4; 0.375,0.465; 0.5,0.5;  0.625,0.535; 0.75,0.6; 0.875,0.7335; 1,1">
                                          <p:stCondLst>
                                            <p:cond delay="1656"/>
                                          </p:stCondLst>
                                        </p:cTn>
                                        <p:tgtEl>
                                          <p:spTgt spid="3">
                                            <p:txEl>
                                              <p:pRg st="5" end="5"/>
                                            </p:txEl>
                                          </p:spTgt>
                                        </p:tgtEl>
                                        <p:attrNameLst>
                                          <p:attrName>ppt_y</p:attrName>
                                        </p:attrNameLst>
                                      </p:cBhvr>
                                      <p:tavLst>
                                        <p:tav tm="0" fmla="#ppt_y-sin(pi*$)/81">
                                          <p:val>
                                            <p:fltVal val="0"/>
                                          </p:val>
                                        </p:tav>
                                        <p:tav tm="100000">
                                          <p:val>
                                            <p:fltVal val="1"/>
                                          </p:val>
                                        </p:tav>
                                      </p:tavLst>
                                    </p:anim>
                                    <p:animScale>
                                      <p:cBhvr>
                                        <p:cTn id="103" dur="26">
                                          <p:stCondLst>
                                            <p:cond delay="650"/>
                                          </p:stCondLst>
                                        </p:cTn>
                                        <p:tgtEl>
                                          <p:spTgt spid="3">
                                            <p:txEl>
                                              <p:pRg st="5" end="5"/>
                                            </p:txEl>
                                          </p:spTgt>
                                        </p:tgtEl>
                                      </p:cBhvr>
                                      <p:to x="100000" y="60000"/>
                                    </p:animScale>
                                    <p:animScale>
                                      <p:cBhvr>
                                        <p:cTn id="104" dur="166" decel="50000">
                                          <p:stCondLst>
                                            <p:cond delay="676"/>
                                          </p:stCondLst>
                                        </p:cTn>
                                        <p:tgtEl>
                                          <p:spTgt spid="3">
                                            <p:txEl>
                                              <p:pRg st="5" end="5"/>
                                            </p:txEl>
                                          </p:spTgt>
                                        </p:tgtEl>
                                      </p:cBhvr>
                                      <p:to x="100000" y="100000"/>
                                    </p:animScale>
                                    <p:animScale>
                                      <p:cBhvr>
                                        <p:cTn id="105" dur="26">
                                          <p:stCondLst>
                                            <p:cond delay="1312"/>
                                          </p:stCondLst>
                                        </p:cTn>
                                        <p:tgtEl>
                                          <p:spTgt spid="3">
                                            <p:txEl>
                                              <p:pRg st="5" end="5"/>
                                            </p:txEl>
                                          </p:spTgt>
                                        </p:tgtEl>
                                      </p:cBhvr>
                                      <p:to x="100000" y="80000"/>
                                    </p:animScale>
                                    <p:animScale>
                                      <p:cBhvr>
                                        <p:cTn id="106" dur="166" decel="50000">
                                          <p:stCondLst>
                                            <p:cond delay="1338"/>
                                          </p:stCondLst>
                                        </p:cTn>
                                        <p:tgtEl>
                                          <p:spTgt spid="3">
                                            <p:txEl>
                                              <p:pRg st="5" end="5"/>
                                            </p:txEl>
                                          </p:spTgt>
                                        </p:tgtEl>
                                      </p:cBhvr>
                                      <p:to x="100000" y="100000"/>
                                    </p:animScale>
                                    <p:animScale>
                                      <p:cBhvr>
                                        <p:cTn id="107" dur="26">
                                          <p:stCondLst>
                                            <p:cond delay="1642"/>
                                          </p:stCondLst>
                                        </p:cTn>
                                        <p:tgtEl>
                                          <p:spTgt spid="3">
                                            <p:txEl>
                                              <p:pRg st="5" end="5"/>
                                            </p:txEl>
                                          </p:spTgt>
                                        </p:tgtEl>
                                      </p:cBhvr>
                                      <p:to x="100000" y="90000"/>
                                    </p:animScale>
                                    <p:animScale>
                                      <p:cBhvr>
                                        <p:cTn id="108" dur="166" decel="50000">
                                          <p:stCondLst>
                                            <p:cond delay="1668"/>
                                          </p:stCondLst>
                                        </p:cTn>
                                        <p:tgtEl>
                                          <p:spTgt spid="3">
                                            <p:txEl>
                                              <p:pRg st="5" end="5"/>
                                            </p:txEl>
                                          </p:spTgt>
                                        </p:tgtEl>
                                      </p:cBhvr>
                                      <p:to x="100000" y="100000"/>
                                    </p:animScale>
                                    <p:animScale>
                                      <p:cBhvr>
                                        <p:cTn id="109" dur="26">
                                          <p:stCondLst>
                                            <p:cond delay="1808"/>
                                          </p:stCondLst>
                                        </p:cTn>
                                        <p:tgtEl>
                                          <p:spTgt spid="3">
                                            <p:txEl>
                                              <p:pRg st="5" end="5"/>
                                            </p:txEl>
                                          </p:spTgt>
                                        </p:tgtEl>
                                      </p:cBhvr>
                                      <p:to x="100000" y="95000"/>
                                    </p:animScale>
                                    <p:animScale>
                                      <p:cBhvr>
                                        <p:cTn id="110" dur="166" decel="50000">
                                          <p:stCondLst>
                                            <p:cond delay="1834"/>
                                          </p:stCondLst>
                                        </p:cTn>
                                        <p:tgtEl>
                                          <p:spTgt spid="3">
                                            <p:txEl>
                                              <p:pRg st="5" end="5"/>
                                            </p:txEl>
                                          </p:spTgt>
                                        </p:tgtEl>
                                      </p:cBhvr>
                                      <p:to x="100000" y="100000"/>
                                    </p:animScale>
                                  </p:childTnLst>
                                </p:cTn>
                              </p:par>
                            </p:childTnLst>
                          </p:cTn>
                        </p:par>
                      </p:childTnLst>
                    </p:cTn>
                  </p:par>
                  <p:par>
                    <p:cTn id="111" fill="hold">
                      <p:stCondLst>
                        <p:cond delay="indefinite"/>
                      </p:stCondLst>
                      <p:childTnLst>
                        <p:par>
                          <p:cTn id="112" fill="hold">
                            <p:stCondLst>
                              <p:cond delay="0"/>
                            </p:stCondLst>
                            <p:childTnLst>
                              <p:par>
                                <p:cTn id="113" presetID="26" presetClass="entr" presetSubtype="0" fill="hold" nodeType="clickEffect">
                                  <p:stCondLst>
                                    <p:cond delay="0"/>
                                  </p:stCondLst>
                                  <p:childTnLst>
                                    <p:set>
                                      <p:cBhvr>
                                        <p:cTn id="114" dur="1" fill="hold">
                                          <p:stCondLst>
                                            <p:cond delay="0"/>
                                          </p:stCondLst>
                                        </p:cTn>
                                        <p:tgtEl>
                                          <p:spTgt spid="3">
                                            <p:txEl>
                                              <p:pRg st="7" end="7"/>
                                            </p:txEl>
                                          </p:spTgt>
                                        </p:tgtEl>
                                        <p:attrNameLst>
                                          <p:attrName>style.visibility</p:attrName>
                                        </p:attrNameLst>
                                      </p:cBhvr>
                                      <p:to>
                                        <p:strVal val="visible"/>
                                      </p:to>
                                    </p:set>
                                    <p:animEffect transition="in" filter="wipe(down)">
                                      <p:cBhvr>
                                        <p:cTn id="115" dur="580">
                                          <p:stCondLst>
                                            <p:cond delay="0"/>
                                          </p:stCondLst>
                                        </p:cTn>
                                        <p:tgtEl>
                                          <p:spTgt spid="3">
                                            <p:txEl>
                                              <p:pRg st="7" end="7"/>
                                            </p:txEl>
                                          </p:spTgt>
                                        </p:tgtEl>
                                      </p:cBhvr>
                                    </p:animEffect>
                                    <p:anim calcmode="lin" valueType="num">
                                      <p:cBhvr>
                                        <p:cTn id="116" dur="1822" tmFilter="0,0; 0.14,0.36; 0.43,0.73; 0.71,0.91; 1.0,1.0">
                                          <p:stCondLst>
                                            <p:cond delay="0"/>
                                          </p:stCondLst>
                                        </p:cTn>
                                        <p:tgtEl>
                                          <p:spTgt spid="3">
                                            <p:txEl>
                                              <p:pRg st="7" end="7"/>
                                            </p:txEl>
                                          </p:spTgt>
                                        </p:tgtEl>
                                        <p:attrNameLst>
                                          <p:attrName>ppt_x</p:attrName>
                                        </p:attrNameLst>
                                      </p:cBhvr>
                                      <p:tavLst>
                                        <p:tav tm="0">
                                          <p:val>
                                            <p:strVal val="#ppt_x-0.25"/>
                                          </p:val>
                                        </p:tav>
                                        <p:tav tm="100000">
                                          <p:val>
                                            <p:strVal val="#ppt_x"/>
                                          </p:val>
                                        </p:tav>
                                      </p:tavLst>
                                    </p:anim>
                                    <p:anim calcmode="lin" valueType="num">
                                      <p:cBhvr>
                                        <p:cTn id="117" dur="664" tmFilter="0.0,0.0; 0.25,0.07; 0.50,0.2; 0.75,0.467; 1.0,1.0">
                                          <p:stCondLst>
                                            <p:cond delay="0"/>
                                          </p:stCondLst>
                                        </p:cTn>
                                        <p:tgtEl>
                                          <p:spTgt spid="3">
                                            <p:txEl>
                                              <p:pRg st="7" end="7"/>
                                            </p:txEl>
                                          </p:spTgt>
                                        </p:tgtEl>
                                        <p:attrNameLst>
                                          <p:attrName>ppt_y</p:attrName>
                                        </p:attrNameLst>
                                      </p:cBhvr>
                                      <p:tavLst>
                                        <p:tav tm="0" fmla="#ppt_y-sin(pi*$)/3">
                                          <p:val>
                                            <p:fltVal val="0.5"/>
                                          </p:val>
                                        </p:tav>
                                        <p:tav tm="100000">
                                          <p:val>
                                            <p:fltVal val="1"/>
                                          </p:val>
                                        </p:tav>
                                      </p:tavLst>
                                    </p:anim>
                                    <p:anim calcmode="lin" valueType="num">
                                      <p:cBhvr>
                                        <p:cTn id="118" dur="664" tmFilter="0, 0; 0.125,0.2665; 0.25,0.4; 0.375,0.465; 0.5,0.5;  0.625,0.535; 0.75,0.6; 0.875,0.7335; 1,1">
                                          <p:stCondLst>
                                            <p:cond delay="664"/>
                                          </p:stCondLst>
                                        </p:cTn>
                                        <p:tgtEl>
                                          <p:spTgt spid="3">
                                            <p:txEl>
                                              <p:pRg st="7" end="7"/>
                                            </p:txEl>
                                          </p:spTgt>
                                        </p:tgtEl>
                                        <p:attrNameLst>
                                          <p:attrName>ppt_y</p:attrName>
                                        </p:attrNameLst>
                                      </p:cBhvr>
                                      <p:tavLst>
                                        <p:tav tm="0" fmla="#ppt_y-sin(pi*$)/9">
                                          <p:val>
                                            <p:fltVal val="0"/>
                                          </p:val>
                                        </p:tav>
                                        <p:tav tm="100000">
                                          <p:val>
                                            <p:fltVal val="1"/>
                                          </p:val>
                                        </p:tav>
                                      </p:tavLst>
                                    </p:anim>
                                    <p:anim calcmode="lin" valueType="num">
                                      <p:cBhvr>
                                        <p:cTn id="119" dur="332" tmFilter="0, 0; 0.125,0.2665; 0.25,0.4; 0.375,0.465; 0.5,0.5;  0.625,0.535; 0.75,0.6; 0.875,0.7335; 1,1">
                                          <p:stCondLst>
                                            <p:cond delay="1324"/>
                                          </p:stCondLst>
                                        </p:cTn>
                                        <p:tgtEl>
                                          <p:spTgt spid="3">
                                            <p:txEl>
                                              <p:pRg st="7" end="7"/>
                                            </p:txEl>
                                          </p:spTgt>
                                        </p:tgtEl>
                                        <p:attrNameLst>
                                          <p:attrName>ppt_y</p:attrName>
                                        </p:attrNameLst>
                                      </p:cBhvr>
                                      <p:tavLst>
                                        <p:tav tm="0" fmla="#ppt_y-sin(pi*$)/27">
                                          <p:val>
                                            <p:fltVal val="0"/>
                                          </p:val>
                                        </p:tav>
                                        <p:tav tm="100000">
                                          <p:val>
                                            <p:fltVal val="1"/>
                                          </p:val>
                                        </p:tav>
                                      </p:tavLst>
                                    </p:anim>
                                    <p:anim calcmode="lin" valueType="num">
                                      <p:cBhvr>
                                        <p:cTn id="120" dur="164" tmFilter="0, 0; 0.125,0.2665; 0.25,0.4; 0.375,0.465; 0.5,0.5;  0.625,0.535; 0.75,0.6; 0.875,0.7335; 1,1">
                                          <p:stCondLst>
                                            <p:cond delay="1656"/>
                                          </p:stCondLst>
                                        </p:cTn>
                                        <p:tgtEl>
                                          <p:spTgt spid="3">
                                            <p:txEl>
                                              <p:pRg st="7" end="7"/>
                                            </p:txEl>
                                          </p:spTgt>
                                        </p:tgtEl>
                                        <p:attrNameLst>
                                          <p:attrName>ppt_y</p:attrName>
                                        </p:attrNameLst>
                                      </p:cBhvr>
                                      <p:tavLst>
                                        <p:tav tm="0" fmla="#ppt_y-sin(pi*$)/81">
                                          <p:val>
                                            <p:fltVal val="0"/>
                                          </p:val>
                                        </p:tav>
                                        <p:tav tm="100000">
                                          <p:val>
                                            <p:fltVal val="1"/>
                                          </p:val>
                                        </p:tav>
                                      </p:tavLst>
                                    </p:anim>
                                    <p:animScale>
                                      <p:cBhvr>
                                        <p:cTn id="121" dur="26">
                                          <p:stCondLst>
                                            <p:cond delay="650"/>
                                          </p:stCondLst>
                                        </p:cTn>
                                        <p:tgtEl>
                                          <p:spTgt spid="3">
                                            <p:txEl>
                                              <p:pRg st="7" end="7"/>
                                            </p:txEl>
                                          </p:spTgt>
                                        </p:tgtEl>
                                      </p:cBhvr>
                                      <p:to x="100000" y="60000"/>
                                    </p:animScale>
                                    <p:animScale>
                                      <p:cBhvr>
                                        <p:cTn id="122" dur="166" decel="50000">
                                          <p:stCondLst>
                                            <p:cond delay="676"/>
                                          </p:stCondLst>
                                        </p:cTn>
                                        <p:tgtEl>
                                          <p:spTgt spid="3">
                                            <p:txEl>
                                              <p:pRg st="7" end="7"/>
                                            </p:txEl>
                                          </p:spTgt>
                                        </p:tgtEl>
                                      </p:cBhvr>
                                      <p:to x="100000" y="100000"/>
                                    </p:animScale>
                                    <p:animScale>
                                      <p:cBhvr>
                                        <p:cTn id="123" dur="26">
                                          <p:stCondLst>
                                            <p:cond delay="1312"/>
                                          </p:stCondLst>
                                        </p:cTn>
                                        <p:tgtEl>
                                          <p:spTgt spid="3">
                                            <p:txEl>
                                              <p:pRg st="7" end="7"/>
                                            </p:txEl>
                                          </p:spTgt>
                                        </p:tgtEl>
                                      </p:cBhvr>
                                      <p:to x="100000" y="80000"/>
                                    </p:animScale>
                                    <p:animScale>
                                      <p:cBhvr>
                                        <p:cTn id="124" dur="166" decel="50000">
                                          <p:stCondLst>
                                            <p:cond delay="1338"/>
                                          </p:stCondLst>
                                        </p:cTn>
                                        <p:tgtEl>
                                          <p:spTgt spid="3">
                                            <p:txEl>
                                              <p:pRg st="7" end="7"/>
                                            </p:txEl>
                                          </p:spTgt>
                                        </p:tgtEl>
                                      </p:cBhvr>
                                      <p:to x="100000" y="100000"/>
                                    </p:animScale>
                                    <p:animScale>
                                      <p:cBhvr>
                                        <p:cTn id="125" dur="26">
                                          <p:stCondLst>
                                            <p:cond delay="1642"/>
                                          </p:stCondLst>
                                        </p:cTn>
                                        <p:tgtEl>
                                          <p:spTgt spid="3">
                                            <p:txEl>
                                              <p:pRg st="7" end="7"/>
                                            </p:txEl>
                                          </p:spTgt>
                                        </p:tgtEl>
                                      </p:cBhvr>
                                      <p:to x="100000" y="90000"/>
                                    </p:animScale>
                                    <p:animScale>
                                      <p:cBhvr>
                                        <p:cTn id="126" dur="166" decel="50000">
                                          <p:stCondLst>
                                            <p:cond delay="1668"/>
                                          </p:stCondLst>
                                        </p:cTn>
                                        <p:tgtEl>
                                          <p:spTgt spid="3">
                                            <p:txEl>
                                              <p:pRg st="7" end="7"/>
                                            </p:txEl>
                                          </p:spTgt>
                                        </p:tgtEl>
                                      </p:cBhvr>
                                      <p:to x="100000" y="100000"/>
                                    </p:animScale>
                                    <p:animScale>
                                      <p:cBhvr>
                                        <p:cTn id="127" dur="26">
                                          <p:stCondLst>
                                            <p:cond delay="1808"/>
                                          </p:stCondLst>
                                        </p:cTn>
                                        <p:tgtEl>
                                          <p:spTgt spid="3">
                                            <p:txEl>
                                              <p:pRg st="7" end="7"/>
                                            </p:txEl>
                                          </p:spTgt>
                                        </p:tgtEl>
                                      </p:cBhvr>
                                      <p:to x="100000" y="95000"/>
                                    </p:animScale>
                                    <p:animScale>
                                      <p:cBhvr>
                                        <p:cTn id="128" dur="166" decel="50000">
                                          <p:stCondLst>
                                            <p:cond delay="1834"/>
                                          </p:stCondLst>
                                        </p:cTn>
                                        <p:tgtEl>
                                          <p:spTgt spid="3">
                                            <p:txEl>
                                              <p:pRg st="7" end="7"/>
                                            </p:txEl>
                                          </p:spTgt>
                                        </p:tgtEl>
                                      </p:cBhvr>
                                      <p:to x="100000" y="100000"/>
                                    </p:animScale>
                                  </p:childTnLst>
                                </p:cTn>
                              </p:par>
                            </p:childTnLst>
                          </p:cTn>
                        </p:par>
                      </p:childTnLst>
                    </p:cTn>
                  </p:par>
                  <p:par>
                    <p:cTn id="129" fill="hold">
                      <p:stCondLst>
                        <p:cond delay="indefinite"/>
                      </p:stCondLst>
                      <p:childTnLst>
                        <p:par>
                          <p:cTn id="130" fill="hold">
                            <p:stCondLst>
                              <p:cond delay="0"/>
                            </p:stCondLst>
                            <p:childTnLst>
                              <p:par>
                                <p:cTn id="131" presetID="26" presetClass="entr" presetSubtype="0" fill="hold" nodeType="clickEffect">
                                  <p:stCondLst>
                                    <p:cond delay="0"/>
                                  </p:stCondLst>
                                  <p:childTnLst>
                                    <p:set>
                                      <p:cBhvr>
                                        <p:cTn id="132" dur="1" fill="hold">
                                          <p:stCondLst>
                                            <p:cond delay="0"/>
                                          </p:stCondLst>
                                        </p:cTn>
                                        <p:tgtEl>
                                          <p:spTgt spid="3">
                                            <p:txEl>
                                              <p:pRg st="8" end="8"/>
                                            </p:txEl>
                                          </p:spTgt>
                                        </p:tgtEl>
                                        <p:attrNameLst>
                                          <p:attrName>style.visibility</p:attrName>
                                        </p:attrNameLst>
                                      </p:cBhvr>
                                      <p:to>
                                        <p:strVal val="visible"/>
                                      </p:to>
                                    </p:set>
                                    <p:animEffect transition="in" filter="wipe(down)">
                                      <p:cBhvr>
                                        <p:cTn id="133" dur="580">
                                          <p:stCondLst>
                                            <p:cond delay="0"/>
                                          </p:stCondLst>
                                        </p:cTn>
                                        <p:tgtEl>
                                          <p:spTgt spid="3">
                                            <p:txEl>
                                              <p:pRg st="8" end="8"/>
                                            </p:txEl>
                                          </p:spTgt>
                                        </p:tgtEl>
                                      </p:cBhvr>
                                    </p:animEffect>
                                    <p:anim calcmode="lin" valueType="num">
                                      <p:cBhvr>
                                        <p:cTn id="134" dur="1822" tmFilter="0,0; 0.14,0.36; 0.43,0.73; 0.71,0.91; 1.0,1.0">
                                          <p:stCondLst>
                                            <p:cond delay="0"/>
                                          </p:stCondLst>
                                        </p:cTn>
                                        <p:tgtEl>
                                          <p:spTgt spid="3">
                                            <p:txEl>
                                              <p:pRg st="8" end="8"/>
                                            </p:txEl>
                                          </p:spTgt>
                                        </p:tgtEl>
                                        <p:attrNameLst>
                                          <p:attrName>ppt_x</p:attrName>
                                        </p:attrNameLst>
                                      </p:cBhvr>
                                      <p:tavLst>
                                        <p:tav tm="0">
                                          <p:val>
                                            <p:strVal val="#ppt_x-0.25"/>
                                          </p:val>
                                        </p:tav>
                                        <p:tav tm="100000">
                                          <p:val>
                                            <p:strVal val="#ppt_x"/>
                                          </p:val>
                                        </p:tav>
                                      </p:tavLst>
                                    </p:anim>
                                    <p:anim calcmode="lin" valueType="num">
                                      <p:cBhvr>
                                        <p:cTn id="135" dur="664" tmFilter="0.0,0.0; 0.25,0.07; 0.50,0.2; 0.75,0.467; 1.0,1.0">
                                          <p:stCondLst>
                                            <p:cond delay="0"/>
                                          </p:stCondLst>
                                        </p:cTn>
                                        <p:tgtEl>
                                          <p:spTgt spid="3">
                                            <p:txEl>
                                              <p:pRg st="8" end="8"/>
                                            </p:txEl>
                                          </p:spTgt>
                                        </p:tgtEl>
                                        <p:attrNameLst>
                                          <p:attrName>ppt_y</p:attrName>
                                        </p:attrNameLst>
                                      </p:cBhvr>
                                      <p:tavLst>
                                        <p:tav tm="0" fmla="#ppt_y-sin(pi*$)/3">
                                          <p:val>
                                            <p:fltVal val="0.5"/>
                                          </p:val>
                                        </p:tav>
                                        <p:tav tm="100000">
                                          <p:val>
                                            <p:fltVal val="1"/>
                                          </p:val>
                                        </p:tav>
                                      </p:tavLst>
                                    </p:anim>
                                    <p:anim calcmode="lin" valueType="num">
                                      <p:cBhvr>
                                        <p:cTn id="136" dur="664" tmFilter="0, 0; 0.125,0.2665; 0.25,0.4; 0.375,0.465; 0.5,0.5;  0.625,0.535; 0.75,0.6; 0.875,0.7335; 1,1">
                                          <p:stCondLst>
                                            <p:cond delay="664"/>
                                          </p:stCondLst>
                                        </p:cTn>
                                        <p:tgtEl>
                                          <p:spTgt spid="3">
                                            <p:txEl>
                                              <p:pRg st="8" end="8"/>
                                            </p:txEl>
                                          </p:spTgt>
                                        </p:tgtEl>
                                        <p:attrNameLst>
                                          <p:attrName>ppt_y</p:attrName>
                                        </p:attrNameLst>
                                      </p:cBhvr>
                                      <p:tavLst>
                                        <p:tav tm="0" fmla="#ppt_y-sin(pi*$)/9">
                                          <p:val>
                                            <p:fltVal val="0"/>
                                          </p:val>
                                        </p:tav>
                                        <p:tav tm="100000">
                                          <p:val>
                                            <p:fltVal val="1"/>
                                          </p:val>
                                        </p:tav>
                                      </p:tavLst>
                                    </p:anim>
                                    <p:anim calcmode="lin" valueType="num">
                                      <p:cBhvr>
                                        <p:cTn id="137" dur="332" tmFilter="0, 0; 0.125,0.2665; 0.25,0.4; 0.375,0.465; 0.5,0.5;  0.625,0.535; 0.75,0.6; 0.875,0.7335; 1,1">
                                          <p:stCondLst>
                                            <p:cond delay="1324"/>
                                          </p:stCondLst>
                                        </p:cTn>
                                        <p:tgtEl>
                                          <p:spTgt spid="3">
                                            <p:txEl>
                                              <p:pRg st="8" end="8"/>
                                            </p:txEl>
                                          </p:spTgt>
                                        </p:tgtEl>
                                        <p:attrNameLst>
                                          <p:attrName>ppt_y</p:attrName>
                                        </p:attrNameLst>
                                      </p:cBhvr>
                                      <p:tavLst>
                                        <p:tav tm="0" fmla="#ppt_y-sin(pi*$)/27">
                                          <p:val>
                                            <p:fltVal val="0"/>
                                          </p:val>
                                        </p:tav>
                                        <p:tav tm="100000">
                                          <p:val>
                                            <p:fltVal val="1"/>
                                          </p:val>
                                        </p:tav>
                                      </p:tavLst>
                                    </p:anim>
                                    <p:anim calcmode="lin" valueType="num">
                                      <p:cBhvr>
                                        <p:cTn id="138" dur="164" tmFilter="0, 0; 0.125,0.2665; 0.25,0.4; 0.375,0.465; 0.5,0.5;  0.625,0.535; 0.75,0.6; 0.875,0.7335; 1,1">
                                          <p:stCondLst>
                                            <p:cond delay="1656"/>
                                          </p:stCondLst>
                                        </p:cTn>
                                        <p:tgtEl>
                                          <p:spTgt spid="3">
                                            <p:txEl>
                                              <p:pRg st="8" end="8"/>
                                            </p:txEl>
                                          </p:spTgt>
                                        </p:tgtEl>
                                        <p:attrNameLst>
                                          <p:attrName>ppt_y</p:attrName>
                                        </p:attrNameLst>
                                      </p:cBhvr>
                                      <p:tavLst>
                                        <p:tav tm="0" fmla="#ppt_y-sin(pi*$)/81">
                                          <p:val>
                                            <p:fltVal val="0"/>
                                          </p:val>
                                        </p:tav>
                                        <p:tav tm="100000">
                                          <p:val>
                                            <p:fltVal val="1"/>
                                          </p:val>
                                        </p:tav>
                                      </p:tavLst>
                                    </p:anim>
                                    <p:animScale>
                                      <p:cBhvr>
                                        <p:cTn id="139" dur="26">
                                          <p:stCondLst>
                                            <p:cond delay="650"/>
                                          </p:stCondLst>
                                        </p:cTn>
                                        <p:tgtEl>
                                          <p:spTgt spid="3">
                                            <p:txEl>
                                              <p:pRg st="8" end="8"/>
                                            </p:txEl>
                                          </p:spTgt>
                                        </p:tgtEl>
                                      </p:cBhvr>
                                      <p:to x="100000" y="60000"/>
                                    </p:animScale>
                                    <p:animScale>
                                      <p:cBhvr>
                                        <p:cTn id="140" dur="166" decel="50000">
                                          <p:stCondLst>
                                            <p:cond delay="676"/>
                                          </p:stCondLst>
                                        </p:cTn>
                                        <p:tgtEl>
                                          <p:spTgt spid="3">
                                            <p:txEl>
                                              <p:pRg st="8" end="8"/>
                                            </p:txEl>
                                          </p:spTgt>
                                        </p:tgtEl>
                                      </p:cBhvr>
                                      <p:to x="100000" y="100000"/>
                                    </p:animScale>
                                    <p:animScale>
                                      <p:cBhvr>
                                        <p:cTn id="141" dur="26">
                                          <p:stCondLst>
                                            <p:cond delay="1312"/>
                                          </p:stCondLst>
                                        </p:cTn>
                                        <p:tgtEl>
                                          <p:spTgt spid="3">
                                            <p:txEl>
                                              <p:pRg st="8" end="8"/>
                                            </p:txEl>
                                          </p:spTgt>
                                        </p:tgtEl>
                                      </p:cBhvr>
                                      <p:to x="100000" y="80000"/>
                                    </p:animScale>
                                    <p:animScale>
                                      <p:cBhvr>
                                        <p:cTn id="142" dur="166" decel="50000">
                                          <p:stCondLst>
                                            <p:cond delay="1338"/>
                                          </p:stCondLst>
                                        </p:cTn>
                                        <p:tgtEl>
                                          <p:spTgt spid="3">
                                            <p:txEl>
                                              <p:pRg st="8" end="8"/>
                                            </p:txEl>
                                          </p:spTgt>
                                        </p:tgtEl>
                                      </p:cBhvr>
                                      <p:to x="100000" y="100000"/>
                                    </p:animScale>
                                    <p:animScale>
                                      <p:cBhvr>
                                        <p:cTn id="143" dur="26">
                                          <p:stCondLst>
                                            <p:cond delay="1642"/>
                                          </p:stCondLst>
                                        </p:cTn>
                                        <p:tgtEl>
                                          <p:spTgt spid="3">
                                            <p:txEl>
                                              <p:pRg st="8" end="8"/>
                                            </p:txEl>
                                          </p:spTgt>
                                        </p:tgtEl>
                                      </p:cBhvr>
                                      <p:to x="100000" y="90000"/>
                                    </p:animScale>
                                    <p:animScale>
                                      <p:cBhvr>
                                        <p:cTn id="144" dur="166" decel="50000">
                                          <p:stCondLst>
                                            <p:cond delay="1668"/>
                                          </p:stCondLst>
                                        </p:cTn>
                                        <p:tgtEl>
                                          <p:spTgt spid="3">
                                            <p:txEl>
                                              <p:pRg st="8" end="8"/>
                                            </p:txEl>
                                          </p:spTgt>
                                        </p:tgtEl>
                                      </p:cBhvr>
                                      <p:to x="100000" y="100000"/>
                                    </p:animScale>
                                    <p:animScale>
                                      <p:cBhvr>
                                        <p:cTn id="145" dur="26">
                                          <p:stCondLst>
                                            <p:cond delay="1808"/>
                                          </p:stCondLst>
                                        </p:cTn>
                                        <p:tgtEl>
                                          <p:spTgt spid="3">
                                            <p:txEl>
                                              <p:pRg st="8" end="8"/>
                                            </p:txEl>
                                          </p:spTgt>
                                        </p:tgtEl>
                                      </p:cBhvr>
                                      <p:to x="100000" y="95000"/>
                                    </p:animScale>
                                    <p:animScale>
                                      <p:cBhvr>
                                        <p:cTn id="146" dur="166" decel="50000">
                                          <p:stCondLst>
                                            <p:cond delay="1834"/>
                                          </p:stCondLst>
                                        </p:cTn>
                                        <p:tgtEl>
                                          <p:spTgt spid="3">
                                            <p:txEl>
                                              <p:pRg st="8" end="8"/>
                                            </p:txEl>
                                          </p:spTgt>
                                        </p:tgtEl>
                                      </p:cBhvr>
                                      <p:to x="100000" y="100000"/>
                                    </p:animScale>
                                  </p:childTnLst>
                                </p:cTn>
                              </p:par>
                              <p:par>
                                <p:cTn id="147" presetID="26" presetClass="entr" presetSubtype="0" fill="hold" nodeType="withEffect">
                                  <p:stCondLst>
                                    <p:cond delay="0"/>
                                  </p:stCondLst>
                                  <p:childTnLst>
                                    <p:set>
                                      <p:cBhvr>
                                        <p:cTn id="148" dur="1" fill="hold">
                                          <p:stCondLst>
                                            <p:cond delay="0"/>
                                          </p:stCondLst>
                                        </p:cTn>
                                        <p:tgtEl>
                                          <p:spTgt spid="3">
                                            <p:txEl>
                                              <p:pRg st="9" end="9"/>
                                            </p:txEl>
                                          </p:spTgt>
                                        </p:tgtEl>
                                        <p:attrNameLst>
                                          <p:attrName>style.visibility</p:attrName>
                                        </p:attrNameLst>
                                      </p:cBhvr>
                                      <p:to>
                                        <p:strVal val="visible"/>
                                      </p:to>
                                    </p:set>
                                    <p:animEffect transition="in" filter="wipe(down)">
                                      <p:cBhvr>
                                        <p:cTn id="149" dur="580">
                                          <p:stCondLst>
                                            <p:cond delay="0"/>
                                          </p:stCondLst>
                                        </p:cTn>
                                        <p:tgtEl>
                                          <p:spTgt spid="3">
                                            <p:txEl>
                                              <p:pRg st="9" end="9"/>
                                            </p:txEl>
                                          </p:spTgt>
                                        </p:tgtEl>
                                      </p:cBhvr>
                                    </p:animEffect>
                                    <p:anim calcmode="lin" valueType="num">
                                      <p:cBhvr>
                                        <p:cTn id="150" dur="1822" tmFilter="0,0; 0.14,0.36; 0.43,0.73; 0.71,0.91; 1.0,1.0">
                                          <p:stCondLst>
                                            <p:cond delay="0"/>
                                          </p:stCondLst>
                                        </p:cTn>
                                        <p:tgtEl>
                                          <p:spTgt spid="3">
                                            <p:txEl>
                                              <p:pRg st="9" end="9"/>
                                            </p:txEl>
                                          </p:spTgt>
                                        </p:tgtEl>
                                        <p:attrNameLst>
                                          <p:attrName>ppt_x</p:attrName>
                                        </p:attrNameLst>
                                      </p:cBhvr>
                                      <p:tavLst>
                                        <p:tav tm="0">
                                          <p:val>
                                            <p:strVal val="#ppt_x-0.25"/>
                                          </p:val>
                                        </p:tav>
                                        <p:tav tm="100000">
                                          <p:val>
                                            <p:strVal val="#ppt_x"/>
                                          </p:val>
                                        </p:tav>
                                      </p:tavLst>
                                    </p:anim>
                                    <p:anim calcmode="lin" valueType="num">
                                      <p:cBhvr>
                                        <p:cTn id="151" dur="664" tmFilter="0.0,0.0; 0.25,0.07; 0.50,0.2; 0.75,0.467; 1.0,1.0">
                                          <p:stCondLst>
                                            <p:cond delay="0"/>
                                          </p:stCondLst>
                                        </p:cTn>
                                        <p:tgtEl>
                                          <p:spTgt spid="3">
                                            <p:txEl>
                                              <p:pRg st="9" end="9"/>
                                            </p:txEl>
                                          </p:spTgt>
                                        </p:tgtEl>
                                        <p:attrNameLst>
                                          <p:attrName>ppt_y</p:attrName>
                                        </p:attrNameLst>
                                      </p:cBhvr>
                                      <p:tavLst>
                                        <p:tav tm="0" fmla="#ppt_y-sin(pi*$)/3">
                                          <p:val>
                                            <p:fltVal val="0.5"/>
                                          </p:val>
                                        </p:tav>
                                        <p:tav tm="100000">
                                          <p:val>
                                            <p:fltVal val="1"/>
                                          </p:val>
                                        </p:tav>
                                      </p:tavLst>
                                    </p:anim>
                                    <p:anim calcmode="lin" valueType="num">
                                      <p:cBhvr>
                                        <p:cTn id="152" dur="664" tmFilter="0, 0; 0.125,0.2665; 0.25,0.4; 0.375,0.465; 0.5,0.5;  0.625,0.535; 0.75,0.6; 0.875,0.7335; 1,1">
                                          <p:stCondLst>
                                            <p:cond delay="664"/>
                                          </p:stCondLst>
                                        </p:cTn>
                                        <p:tgtEl>
                                          <p:spTgt spid="3">
                                            <p:txEl>
                                              <p:pRg st="9" end="9"/>
                                            </p:txEl>
                                          </p:spTgt>
                                        </p:tgtEl>
                                        <p:attrNameLst>
                                          <p:attrName>ppt_y</p:attrName>
                                        </p:attrNameLst>
                                      </p:cBhvr>
                                      <p:tavLst>
                                        <p:tav tm="0" fmla="#ppt_y-sin(pi*$)/9">
                                          <p:val>
                                            <p:fltVal val="0"/>
                                          </p:val>
                                        </p:tav>
                                        <p:tav tm="100000">
                                          <p:val>
                                            <p:fltVal val="1"/>
                                          </p:val>
                                        </p:tav>
                                      </p:tavLst>
                                    </p:anim>
                                    <p:anim calcmode="lin" valueType="num">
                                      <p:cBhvr>
                                        <p:cTn id="153" dur="332" tmFilter="0, 0; 0.125,0.2665; 0.25,0.4; 0.375,0.465; 0.5,0.5;  0.625,0.535; 0.75,0.6; 0.875,0.7335; 1,1">
                                          <p:stCondLst>
                                            <p:cond delay="1324"/>
                                          </p:stCondLst>
                                        </p:cTn>
                                        <p:tgtEl>
                                          <p:spTgt spid="3">
                                            <p:txEl>
                                              <p:pRg st="9" end="9"/>
                                            </p:txEl>
                                          </p:spTgt>
                                        </p:tgtEl>
                                        <p:attrNameLst>
                                          <p:attrName>ppt_y</p:attrName>
                                        </p:attrNameLst>
                                      </p:cBhvr>
                                      <p:tavLst>
                                        <p:tav tm="0" fmla="#ppt_y-sin(pi*$)/27">
                                          <p:val>
                                            <p:fltVal val="0"/>
                                          </p:val>
                                        </p:tav>
                                        <p:tav tm="100000">
                                          <p:val>
                                            <p:fltVal val="1"/>
                                          </p:val>
                                        </p:tav>
                                      </p:tavLst>
                                    </p:anim>
                                    <p:anim calcmode="lin" valueType="num">
                                      <p:cBhvr>
                                        <p:cTn id="154" dur="164" tmFilter="0, 0; 0.125,0.2665; 0.25,0.4; 0.375,0.465; 0.5,0.5;  0.625,0.535; 0.75,0.6; 0.875,0.7335; 1,1">
                                          <p:stCondLst>
                                            <p:cond delay="1656"/>
                                          </p:stCondLst>
                                        </p:cTn>
                                        <p:tgtEl>
                                          <p:spTgt spid="3">
                                            <p:txEl>
                                              <p:pRg st="9" end="9"/>
                                            </p:txEl>
                                          </p:spTgt>
                                        </p:tgtEl>
                                        <p:attrNameLst>
                                          <p:attrName>ppt_y</p:attrName>
                                        </p:attrNameLst>
                                      </p:cBhvr>
                                      <p:tavLst>
                                        <p:tav tm="0" fmla="#ppt_y-sin(pi*$)/81">
                                          <p:val>
                                            <p:fltVal val="0"/>
                                          </p:val>
                                        </p:tav>
                                        <p:tav tm="100000">
                                          <p:val>
                                            <p:fltVal val="1"/>
                                          </p:val>
                                        </p:tav>
                                      </p:tavLst>
                                    </p:anim>
                                    <p:animScale>
                                      <p:cBhvr>
                                        <p:cTn id="155" dur="26">
                                          <p:stCondLst>
                                            <p:cond delay="650"/>
                                          </p:stCondLst>
                                        </p:cTn>
                                        <p:tgtEl>
                                          <p:spTgt spid="3">
                                            <p:txEl>
                                              <p:pRg st="9" end="9"/>
                                            </p:txEl>
                                          </p:spTgt>
                                        </p:tgtEl>
                                      </p:cBhvr>
                                      <p:to x="100000" y="60000"/>
                                    </p:animScale>
                                    <p:animScale>
                                      <p:cBhvr>
                                        <p:cTn id="156" dur="166" decel="50000">
                                          <p:stCondLst>
                                            <p:cond delay="676"/>
                                          </p:stCondLst>
                                        </p:cTn>
                                        <p:tgtEl>
                                          <p:spTgt spid="3">
                                            <p:txEl>
                                              <p:pRg st="9" end="9"/>
                                            </p:txEl>
                                          </p:spTgt>
                                        </p:tgtEl>
                                      </p:cBhvr>
                                      <p:to x="100000" y="100000"/>
                                    </p:animScale>
                                    <p:animScale>
                                      <p:cBhvr>
                                        <p:cTn id="157" dur="26">
                                          <p:stCondLst>
                                            <p:cond delay="1312"/>
                                          </p:stCondLst>
                                        </p:cTn>
                                        <p:tgtEl>
                                          <p:spTgt spid="3">
                                            <p:txEl>
                                              <p:pRg st="9" end="9"/>
                                            </p:txEl>
                                          </p:spTgt>
                                        </p:tgtEl>
                                      </p:cBhvr>
                                      <p:to x="100000" y="80000"/>
                                    </p:animScale>
                                    <p:animScale>
                                      <p:cBhvr>
                                        <p:cTn id="158" dur="166" decel="50000">
                                          <p:stCondLst>
                                            <p:cond delay="1338"/>
                                          </p:stCondLst>
                                        </p:cTn>
                                        <p:tgtEl>
                                          <p:spTgt spid="3">
                                            <p:txEl>
                                              <p:pRg st="9" end="9"/>
                                            </p:txEl>
                                          </p:spTgt>
                                        </p:tgtEl>
                                      </p:cBhvr>
                                      <p:to x="100000" y="100000"/>
                                    </p:animScale>
                                    <p:animScale>
                                      <p:cBhvr>
                                        <p:cTn id="159" dur="26">
                                          <p:stCondLst>
                                            <p:cond delay="1642"/>
                                          </p:stCondLst>
                                        </p:cTn>
                                        <p:tgtEl>
                                          <p:spTgt spid="3">
                                            <p:txEl>
                                              <p:pRg st="9" end="9"/>
                                            </p:txEl>
                                          </p:spTgt>
                                        </p:tgtEl>
                                      </p:cBhvr>
                                      <p:to x="100000" y="90000"/>
                                    </p:animScale>
                                    <p:animScale>
                                      <p:cBhvr>
                                        <p:cTn id="160" dur="166" decel="50000">
                                          <p:stCondLst>
                                            <p:cond delay="1668"/>
                                          </p:stCondLst>
                                        </p:cTn>
                                        <p:tgtEl>
                                          <p:spTgt spid="3">
                                            <p:txEl>
                                              <p:pRg st="9" end="9"/>
                                            </p:txEl>
                                          </p:spTgt>
                                        </p:tgtEl>
                                      </p:cBhvr>
                                      <p:to x="100000" y="100000"/>
                                    </p:animScale>
                                    <p:animScale>
                                      <p:cBhvr>
                                        <p:cTn id="161" dur="26">
                                          <p:stCondLst>
                                            <p:cond delay="1808"/>
                                          </p:stCondLst>
                                        </p:cTn>
                                        <p:tgtEl>
                                          <p:spTgt spid="3">
                                            <p:txEl>
                                              <p:pRg st="9" end="9"/>
                                            </p:txEl>
                                          </p:spTgt>
                                        </p:tgtEl>
                                      </p:cBhvr>
                                      <p:to x="100000" y="95000"/>
                                    </p:animScale>
                                    <p:animScale>
                                      <p:cBhvr>
                                        <p:cTn id="162" dur="166" decel="50000">
                                          <p:stCondLst>
                                            <p:cond delay="1834"/>
                                          </p:stCondLst>
                                        </p:cTn>
                                        <p:tgtEl>
                                          <p:spTgt spid="3">
                                            <p:txEl>
                                              <p:pRg st="9" end="9"/>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sp>
        <p:nvSpPr>
          <p:cNvPr id="2" name="Content Placeholder 1"/>
          <p:cNvSpPr>
            <a:spLocks noGrp="1"/>
          </p:cNvSpPr>
          <p:nvPr>
            <p:ph sz="quarter" idx="13"/>
          </p:nvPr>
        </p:nvSpPr>
        <p:spPr/>
        <p:txBody>
          <a:bodyPr vert="horz" lIns="91440" tIns="45720" rIns="91440" bIns="45720" rtlCol="0" anchor="t">
            <a:normAutofit/>
          </a:bodyPr>
          <a:lstStyle/>
          <a:p>
            <a:pPr marL="457200" indent="-457200"/>
            <a:r>
              <a:rPr lang="en-GB" sz="3200" dirty="0">
                <a:solidFill>
                  <a:srgbClr val="002060"/>
                </a:solidFill>
              </a:rPr>
              <a:t>Support with homework  - ask questions and giving opportunities for reasoning</a:t>
            </a:r>
          </a:p>
          <a:p>
            <a:pPr marL="457200" indent="-457200"/>
            <a:r>
              <a:rPr lang="en-GB" sz="3200" dirty="0">
                <a:solidFill>
                  <a:srgbClr val="002060"/>
                </a:solidFill>
                <a:cs typeface="Calibri"/>
              </a:rPr>
              <a:t>My Maths has lesson alongside h/w set (either current unit or retrieval) -Checked and new one set on a Friday</a:t>
            </a:r>
            <a:endParaRPr lang="en-GB" sz="3200" dirty="0">
              <a:solidFill>
                <a:srgbClr val="002060"/>
              </a:solidFill>
            </a:endParaRPr>
          </a:p>
          <a:p>
            <a:pPr marL="457200" indent="-457200"/>
            <a:r>
              <a:rPr lang="en-GB" sz="3200" dirty="0">
                <a:solidFill>
                  <a:srgbClr val="002060"/>
                </a:solidFill>
                <a:ea typeface="Calibri"/>
                <a:cs typeface="Calibri"/>
              </a:rPr>
              <a:t>Times Table – Regular Practice </a:t>
            </a:r>
          </a:p>
          <a:p>
            <a:pPr marL="457200" indent="-457200">
              <a:buFont typeface="Arial" pitchFamily="34" charset="0"/>
              <a:buChar char="•"/>
            </a:pPr>
            <a:endParaRPr lang="en-GB" sz="3200">
              <a:solidFill>
                <a:srgbClr val="002060"/>
              </a:solidFill>
            </a:endParaRPr>
          </a:p>
          <a:p>
            <a:pPr marL="457200" indent="-457200"/>
            <a:endParaRPr lang="en-GB" sz="3200">
              <a:solidFill>
                <a:srgbClr val="002060"/>
              </a:solidFill>
              <a:cs typeface="Calibri"/>
            </a:endParaRPr>
          </a:p>
          <a:p>
            <a:endParaRPr lang="en-GB" sz="2800">
              <a:cs typeface="Calibri"/>
            </a:endParaRPr>
          </a:p>
        </p:txBody>
      </p:sp>
      <p:sp>
        <p:nvSpPr>
          <p:cNvPr id="3" name="Title 2"/>
          <p:cNvSpPr>
            <a:spLocks noGrp="1"/>
          </p:cNvSpPr>
          <p:nvPr>
            <p:ph type="title"/>
          </p:nvPr>
        </p:nvSpPr>
        <p:spPr/>
        <p:txBody>
          <a:bodyPr/>
          <a:lstStyle/>
          <a:p>
            <a:r>
              <a:rPr lang="en-GB">
                <a:latin typeface="Calibri"/>
                <a:cs typeface="Calibri"/>
              </a:rPr>
              <a:t>Maths – Helping at home</a:t>
            </a:r>
          </a:p>
        </p:txBody>
      </p:sp>
    </p:spTree>
    <p:extLst>
      <p:ext uri="{BB962C8B-B14F-4D97-AF65-F5344CB8AC3E}">
        <p14:creationId xmlns:p14="http://schemas.microsoft.com/office/powerpoint/2010/main" val="2537428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9C623E19-3225-4AEA-4CD6-6F64701474E0}"/>
              </a:ext>
            </a:extLst>
          </p:cNvPr>
          <p:cNvSpPr txBox="1"/>
          <p:nvPr/>
        </p:nvSpPr>
        <p:spPr>
          <a:xfrm>
            <a:off x="355552" y="724411"/>
            <a:ext cx="4244865" cy="577081"/>
          </a:xfrm>
          <a:prstGeom prst="rect">
            <a:avLst/>
          </a:prstGeom>
          <a:noFill/>
        </p:spPr>
        <p:txBody>
          <a:bodyPr rot="0" spcFirstLastPara="0" vertOverflow="overflow" horzOverflow="overflow" vert="horz" wrap="square" lIns="68580" tIns="34290" rIns="68580" bIns="34290" numCol="1" spcCol="0" rtlCol="0" fromWordArt="0" anchor="t" anchorCtr="0" forceAA="0" compatLnSpc="1">
            <a:prstTxWarp prst="textNoShape">
              <a:avLst/>
            </a:prstTxWarp>
            <a:spAutoFit/>
          </a:bodyPr>
          <a:lstStyle/>
          <a:p>
            <a:r>
              <a:rPr lang="en-GB" sz="3300" b="1" u="sng" dirty="0">
                <a:solidFill>
                  <a:srgbClr val="0070C0"/>
                </a:solidFill>
                <a:latin typeface="Aptos Display"/>
              </a:rPr>
              <a:t>Maths – times table</a:t>
            </a:r>
            <a:endParaRPr lang="en-US" sz="1350" dirty="0"/>
          </a:p>
        </p:txBody>
      </p:sp>
      <p:sp>
        <p:nvSpPr>
          <p:cNvPr id="5" name="TextBox 4">
            <a:extLst>
              <a:ext uri="{FF2B5EF4-FFF2-40B4-BE49-F238E27FC236}">
                <a16:creationId xmlns:a16="http://schemas.microsoft.com/office/drawing/2014/main" id="{F6443D2C-4C5E-CAF8-53F8-FA39BEB737CF}"/>
              </a:ext>
            </a:extLst>
          </p:cNvPr>
          <p:cNvSpPr txBox="1"/>
          <p:nvPr/>
        </p:nvSpPr>
        <p:spPr>
          <a:xfrm>
            <a:off x="206922" y="1606112"/>
            <a:ext cx="4010353" cy="2585324"/>
          </a:xfrm>
          <a:prstGeom prst="rect">
            <a:avLst/>
          </a:prstGeom>
          <a:noFill/>
        </p:spPr>
        <p:txBody>
          <a:bodyPr rot="0" spcFirstLastPara="0" vertOverflow="overflow" horzOverflow="overflow" vert="horz" wrap="square" lIns="68580" tIns="34290" rIns="68580" bIns="34290" numCol="1" spcCol="0" rtlCol="0" fromWordArt="0" anchor="t" anchorCtr="0" forceAA="0" compatLnSpc="1">
            <a:prstTxWarp prst="textNoShape">
              <a:avLst/>
            </a:prstTxWarp>
            <a:spAutoFit/>
          </a:bodyPr>
          <a:lstStyle/>
          <a:p>
            <a:r>
              <a:rPr lang="en-US" sz="1500" b="1" u="sng" dirty="0">
                <a:solidFill>
                  <a:srgbClr val="7030A0"/>
                </a:solidFill>
              </a:rPr>
              <a:t>What do children need to know?</a:t>
            </a:r>
          </a:p>
          <a:p>
            <a:endParaRPr lang="en-US" sz="1500" b="1" u="sng" dirty="0">
              <a:solidFill>
                <a:srgbClr val="7030A0"/>
              </a:solidFill>
            </a:endParaRPr>
          </a:p>
          <a:p>
            <a:pPr marL="214313" indent="-214313" fontAlgn="base">
              <a:buFont typeface="Arial" panose="020B0604020202020204" pitchFamily="34" charset="0"/>
              <a:buChar char="•"/>
            </a:pPr>
            <a:r>
              <a:rPr lang="en-GB" sz="1350" dirty="0"/>
              <a:t>National Curriculum states - by the end of Year 4, </a:t>
            </a:r>
            <a:r>
              <a:rPr lang="en-GB" sz="1350" b="1" dirty="0"/>
              <a:t>pupils should be capable of recalling all multiplication and division facts for multiplication tables up to 12x12</a:t>
            </a:r>
          </a:p>
          <a:p>
            <a:pPr marL="214313" indent="-214313" fontAlgn="base">
              <a:buFont typeface="Arial" panose="020B0604020202020204" pitchFamily="34" charset="0"/>
              <a:buChar char="•"/>
            </a:pPr>
            <a:r>
              <a:rPr lang="en-GB" sz="1350" dirty="0"/>
              <a:t>Fluency is essential for future success in mathematics  </a:t>
            </a:r>
          </a:p>
          <a:p>
            <a:pPr marL="214313" indent="-214313" fontAlgn="base">
              <a:buFont typeface="Arial" panose="020B0604020202020204" pitchFamily="34" charset="0"/>
              <a:buChar char="•"/>
            </a:pPr>
            <a:r>
              <a:rPr lang="en-GB" sz="1350" dirty="0"/>
              <a:t>Year 4 - children sit an online ‘Multiplication Tables Check’ to determine whether they can recall their times tables fluently  </a:t>
            </a:r>
          </a:p>
          <a:p>
            <a:pPr marL="214313" indent="-214313">
              <a:buFont typeface="Calibri"/>
              <a:buChar char="-"/>
            </a:pPr>
            <a:endParaRPr lang="en-US" sz="1200" dirty="0"/>
          </a:p>
        </p:txBody>
      </p:sp>
      <p:sp>
        <p:nvSpPr>
          <p:cNvPr id="7" name="TextBox 6">
            <a:extLst>
              <a:ext uri="{FF2B5EF4-FFF2-40B4-BE49-F238E27FC236}">
                <a16:creationId xmlns:a16="http://schemas.microsoft.com/office/drawing/2014/main" id="{6BF8AEE9-489D-A81B-9F43-48934D462138}"/>
              </a:ext>
            </a:extLst>
          </p:cNvPr>
          <p:cNvSpPr txBox="1"/>
          <p:nvPr/>
        </p:nvSpPr>
        <p:spPr>
          <a:xfrm>
            <a:off x="4213384" y="1569229"/>
            <a:ext cx="4356538" cy="2608406"/>
          </a:xfrm>
          <a:prstGeom prst="rect">
            <a:avLst/>
          </a:prstGeom>
          <a:noFill/>
        </p:spPr>
        <p:txBody>
          <a:bodyPr rot="0" spcFirstLastPara="0" vertOverflow="overflow" horzOverflow="overflow" vert="horz" wrap="square" lIns="68580" tIns="34290" rIns="68580" bIns="34290" numCol="1" spcCol="0" rtlCol="0" fromWordArt="0" anchor="t" anchorCtr="0" forceAA="0" compatLnSpc="1">
            <a:prstTxWarp prst="textNoShape">
              <a:avLst/>
            </a:prstTxWarp>
            <a:spAutoFit/>
          </a:bodyPr>
          <a:lstStyle/>
          <a:p>
            <a:r>
              <a:rPr lang="en-US" sz="1500" b="1" u="sng" dirty="0">
                <a:solidFill>
                  <a:srgbClr val="7030A0"/>
                </a:solidFill>
              </a:rPr>
              <a:t>What can I do at home to support my child?</a:t>
            </a:r>
          </a:p>
          <a:p>
            <a:pPr marL="257175" indent="-257175">
              <a:buFont typeface="Calibri"/>
              <a:buChar char="-"/>
            </a:pPr>
            <a:endParaRPr lang="en-US" sz="1500" dirty="0">
              <a:solidFill>
                <a:srgbClr val="000000"/>
              </a:solidFill>
            </a:endParaRPr>
          </a:p>
          <a:p>
            <a:pPr marL="257175" indent="-257175">
              <a:buFont typeface="Calibri"/>
              <a:buChar char="-"/>
            </a:pPr>
            <a:r>
              <a:rPr lang="en-US" sz="1500" dirty="0"/>
              <a:t>Support them with their weekly “Terrific times tables” test</a:t>
            </a:r>
          </a:p>
          <a:p>
            <a:pPr marL="257175" indent="-257175">
              <a:buFont typeface="Calibri"/>
              <a:buChar char="-"/>
            </a:pPr>
            <a:r>
              <a:rPr lang="en-US" sz="1500" dirty="0"/>
              <a:t>Help them </a:t>
            </a:r>
            <a:r>
              <a:rPr lang="en-US" sz="1500" dirty="0" err="1"/>
              <a:t>practise</a:t>
            </a:r>
            <a:r>
              <a:rPr lang="en-US" sz="1500" dirty="0"/>
              <a:t> the sheet they bring home</a:t>
            </a:r>
          </a:p>
          <a:p>
            <a:pPr marL="257175" indent="-257175">
              <a:buFont typeface="Calibri"/>
              <a:buChar char="-"/>
            </a:pPr>
            <a:r>
              <a:rPr lang="en-US" sz="1500" dirty="0"/>
              <a:t>This can be done anywhere - walking / driving to school, in the park / garden / shops</a:t>
            </a:r>
          </a:p>
          <a:p>
            <a:pPr marL="257175" indent="-257175">
              <a:buFont typeface="Calibri"/>
              <a:buChar char="-"/>
            </a:pPr>
            <a:r>
              <a:rPr lang="en-US" sz="1500" dirty="0"/>
              <a:t>Encourage them to </a:t>
            </a:r>
            <a:r>
              <a:rPr lang="en-US" sz="1500" dirty="0" err="1"/>
              <a:t>practise</a:t>
            </a:r>
            <a:r>
              <a:rPr lang="en-US" sz="1500" dirty="0"/>
              <a:t> using Times Tables Rock Stars (TTRS) weekly</a:t>
            </a:r>
          </a:p>
          <a:p>
            <a:pPr marL="257175" indent="-257175">
              <a:buFont typeface="Calibri"/>
              <a:buChar char="-"/>
            </a:pPr>
            <a:endParaRPr lang="en-US" sz="1500" dirty="0"/>
          </a:p>
          <a:p>
            <a:pPr marL="257175" indent="-257175">
              <a:buFont typeface="Calibri"/>
              <a:buChar char="-"/>
            </a:pPr>
            <a:endParaRPr lang="en-US" sz="1500" dirty="0"/>
          </a:p>
        </p:txBody>
      </p:sp>
      <p:pic>
        <p:nvPicPr>
          <p:cNvPr id="1026" name="Picture 2" descr="C:\Users\keend\AppData\Local\Microsoft\Windows\INetCache\Content.MSO\C15B00C3.tmp">
            <a:extLst>
              <a:ext uri="{FF2B5EF4-FFF2-40B4-BE49-F238E27FC236}">
                <a16:creationId xmlns:a16="http://schemas.microsoft.com/office/drawing/2014/main" id="{99A44CC6-9B49-3DFC-4084-4E446A6EF43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2467" y="4452163"/>
            <a:ext cx="5932899" cy="1103375"/>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3C393497-0225-7AF5-519D-5C352240AF64}"/>
              </a:ext>
            </a:extLst>
          </p:cNvPr>
          <p:cNvSpPr txBox="1"/>
          <p:nvPr/>
        </p:nvSpPr>
        <p:spPr>
          <a:xfrm>
            <a:off x="355906" y="4175165"/>
            <a:ext cx="4570821" cy="300082"/>
          </a:xfrm>
          <a:prstGeom prst="rect">
            <a:avLst/>
          </a:prstGeom>
          <a:noFill/>
        </p:spPr>
        <p:txBody>
          <a:bodyPr wrap="square">
            <a:spAutoFit/>
          </a:bodyPr>
          <a:lstStyle/>
          <a:p>
            <a:r>
              <a:rPr lang="en-US" sz="1350" b="1" u="sng" dirty="0">
                <a:solidFill>
                  <a:srgbClr val="7030A0"/>
                </a:solidFill>
              </a:rPr>
              <a:t>Progression</a:t>
            </a:r>
          </a:p>
        </p:txBody>
      </p:sp>
    </p:spTree>
    <p:extLst>
      <p:ext uri="{BB962C8B-B14F-4D97-AF65-F5344CB8AC3E}">
        <p14:creationId xmlns:p14="http://schemas.microsoft.com/office/powerpoint/2010/main" val="29545761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7">
                                            <p:txEl>
                                              <p:pRg st="2" end="2"/>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7">
                                            <p:txEl>
                                              <p:pRg st="3" end="3"/>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7">
                                            <p:txEl>
                                              <p:pRg st="4" end="4"/>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7">
                                            <p:txEl>
                                              <p:pRg st="5" end="5"/>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02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704731-1D84-AFE7-06F1-00FBD043E1C3}"/>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9CCB9360-3EB6-A0BF-729A-C3B879AA6356}"/>
              </a:ext>
            </a:extLst>
          </p:cNvPr>
          <p:cNvSpPr txBox="1"/>
          <p:nvPr/>
        </p:nvSpPr>
        <p:spPr>
          <a:xfrm>
            <a:off x="73330" y="639745"/>
            <a:ext cx="4244865" cy="577081"/>
          </a:xfrm>
          <a:prstGeom prst="rect">
            <a:avLst/>
          </a:prstGeom>
          <a:noFill/>
        </p:spPr>
        <p:txBody>
          <a:bodyPr rot="0" spcFirstLastPara="0" vertOverflow="overflow" horzOverflow="overflow" vert="horz" wrap="square" lIns="68580" tIns="34290" rIns="68580" bIns="34290" numCol="1" spcCol="0" rtlCol="0" fromWordArt="0" anchor="t" anchorCtr="0" forceAA="0" compatLnSpc="1">
            <a:prstTxWarp prst="textNoShape">
              <a:avLst/>
            </a:prstTxWarp>
            <a:spAutoFit/>
          </a:bodyPr>
          <a:lstStyle/>
          <a:p>
            <a:r>
              <a:rPr lang="en-GB" sz="3300" b="1" u="sng" dirty="0">
                <a:solidFill>
                  <a:srgbClr val="0070C0"/>
                </a:solidFill>
                <a:latin typeface="Aptos Display"/>
              </a:rPr>
              <a:t>Maths – times table</a:t>
            </a:r>
            <a:endParaRPr lang="en-US" sz="3300" dirty="0"/>
          </a:p>
        </p:txBody>
      </p:sp>
      <p:sp>
        <p:nvSpPr>
          <p:cNvPr id="5" name="TextBox 4">
            <a:extLst>
              <a:ext uri="{FF2B5EF4-FFF2-40B4-BE49-F238E27FC236}">
                <a16:creationId xmlns:a16="http://schemas.microsoft.com/office/drawing/2014/main" id="{DE18E617-4F54-7031-A29A-534A4F6EFC39}"/>
              </a:ext>
            </a:extLst>
          </p:cNvPr>
          <p:cNvSpPr txBox="1"/>
          <p:nvPr/>
        </p:nvSpPr>
        <p:spPr>
          <a:xfrm>
            <a:off x="72590" y="1328591"/>
            <a:ext cx="4010353" cy="3370154"/>
          </a:xfrm>
          <a:prstGeom prst="rect">
            <a:avLst/>
          </a:prstGeom>
          <a:noFill/>
        </p:spPr>
        <p:txBody>
          <a:bodyPr rot="0" spcFirstLastPara="0" vertOverflow="overflow" horzOverflow="overflow" vert="horz" wrap="square" lIns="68580" tIns="34290" rIns="68580" bIns="34290" numCol="1" spcCol="0" rtlCol="0" fromWordArt="0" anchor="t" anchorCtr="0" forceAA="0" compatLnSpc="1">
            <a:prstTxWarp prst="textNoShape">
              <a:avLst/>
            </a:prstTxWarp>
            <a:spAutoFit/>
          </a:bodyPr>
          <a:lstStyle/>
          <a:p>
            <a:pPr fontAlgn="base"/>
            <a:r>
              <a:rPr lang="en-GB" sz="1350" b="1" u="sng" dirty="0">
                <a:solidFill>
                  <a:srgbClr val="7030A0"/>
                </a:solidFill>
              </a:rPr>
              <a:t>Key Stage 1 Terrific Times Tables: </a:t>
            </a:r>
            <a:r>
              <a:rPr lang="en-GB" sz="1350" dirty="0">
                <a:solidFill>
                  <a:srgbClr val="7030A0"/>
                </a:solidFill>
              </a:rPr>
              <a:t> </a:t>
            </a:r>
          </a:p>
          <a:p>
            <a:pPr marL="214313" indent="-214313" fontAlgn="base">
              <a:buFont typeface="Arial" panose="020B0604020202020204" pitchFamily="34" charset="0"/>
              <a:buChar char="•"/>
            </a:pPr>
            <a:endParaRPr lang="en-GB" sz="1350" dirty="0"/>
          </a:p>
          <a:p>
            <a:pPr marL="214313" indent="-214313" fontAlgn="base">
              <a:buFont typeface="Arial" panose="020B0604020202020204" pitchFamily="34" charset="0"/>
              <a:buChar char="•"/>
            </a:pPr>
            <a:r>
              <a:rPr lang="en-GB" sz="1350" dirty="0"/>
              <a:t>Number bonds to 10 ​ </a:t>
            </a:r>
          </a:p>
          <a:p>
            <a:pPr marL="214313" indent="-214313" fontAlgn="base">
              <a:buFont typeface="Arial" panose="020B0604020202020204" pitchFamily="34" charset="0"/>
              <a:buChar char="•"/>
            </a:pPr>
            <a:r>
              <a:rPr lang="en-GB" sz="1350" dirty="0"/>
              <a:t>Number bonds to 20  </a:t>
            </a:r>
          </a:p>
          <a:p>
            <a:pPr marL="214313" indent="-214313" fontAlgn="base">
              <a:buFont typeface="Arial" panose="020B0604020202020204" pitchFamily="34" charset="0"/>
              <a:buChar char="•"/>
            </a:pPr>
            <a:r>
              <a:rPr lang="en-GB" sz="1350" u="sng" dirty="0"/>
              <a:t>Levels 1-5:</a:t>
            </a:r>
            <a:r>
              <a:rPr lang="en-GB" sz="1350" dirty="0"/>
              <a:t> 2 times tables (terms ‘lots of’ and ‘groups of’)​ </a:t>
            </a:r>
          </a:p>
          <a:p>
            <a:pPr marL="214313" indent="-214313" fontAlgn="base">
              <a:buFont typeface="Arial" panose="020B0604020202020204" pitchFamily="34" charset="0"/>
              <a:buChar char="•"/>
            </a:pPr>
            <a:r>
              <a:rPr lang="en-GB" sz="1350" u="sng" dirty="0"/>
              <a:t>Levels 6-10:</a:t>
            </a:r>
            <a:r>
              <a:rPr lang="en-GB" sz="1350" dirty="0"/>
              <a:t> 5 times tables (terms ‘lots of’ and ‘groups of’)​ </a:t>
            </a:r>
          </a:p>
          <a:p>
            <a:pPr marL="214313" indent="-214313" fontAlgn="base">
              <a:buFont typeface="Arial" panose="020B0604020202020204" pitchFamily="34" charset="0"/>
              <a:buChar char="•"/>
            </a:pPr>
            <a:r>
              <a:rPr lang="en-GB" sz="1350" u="sng" dirty="0"/>
              <a:t>Levels 11-15:</a:t>
            </a:r>
            <a:r>
              <a:rPr lang="en-GB" sz="1350" dirty="0"/>
              <a:t> 10 times tables (terms ‘lots of’ and ‘groups of’)​ </a:t>
            </a:r>
          </a:p>
          <a:p>
            <a:pPr marL="214313" indent="-214313" fontAlgn="base">
              <a:buFont typeface="Arial" panose="020B0604020202020204" pitchFamily="34" charset="0"/>
              <a:buChar char="•"/>
            </a:pPr>
            <a:r>
              <a:rPr lang="en-GB" sz="1350" u="sng" dirty="0"/>
              <a:t>Levels 16-20:</a:t>
            </a:r>
            <a:r>
              <a:rPr lang="en-GB" sz="1350" dirty="0"/>
              <a:t> 2 times tables (x and ÷ symbols)</a:t>
            </a:r>
          </a:p>
          <a:p>
            <a:pPr marL="214313" indent="-214313" fontAlgn="base">
              <a:buFont typeface="Arial" panose="020B0604020202020204" pitchFamily="34" charset="0"/>
              <a:buChar char="•"/>
            </a:pPr>
            <a:r>
              <a:rPr lang="en-GB" sz="1350" u="sng" dirty="0"/>
              <a:t>Levels 21-25:</a:t>
            </a:r>
            <a:r>
              <a:rPr lang="en-GB" sz="1350" dirty="0"/>
              <a:t> 5 times tables (x and ÷ symbols) ​ </a:t>
            </a:r>
          </a:p>
          <a:p>
            <a:pPr marL="214313" indent="-214313" fontAlgn="base">
              <a:buFont typeface="Arial" panose="020B0604020202020204" pitchFamily="34" charset="0"/>
              <a:buChar char="•"/>
            </a:pPr>
            <a:r>
              <a:rPr lang="en-GB" sz="1350" u="sng" dirty="0"/>
              <a:t>Levels 26-30:</a:t>
            </a:r>
            <a:r>
              <a:rPr lang="en-GB" sz="1350" dirty="0"/>
              <a:t> 10 times tables (x and ÷ symbols) ​ </a:t>
            </a:r>
          </a:p>
          <a:p>
            <a:pPr marL="214313" indent="-214313" fontAlgn="base">
              <a:buFont typeface="Arial" panose="020B0604020202020204" pitchFamily="34" charset="0"/>
              <a:buChar char="•"/>
            </a:pPr>
            <a:r>
              <a:rPr lang="en-GB" sz="1350" u="sng" dirty="0"/>
              <a:t>Bronze Levels 1-8</a:t>
            </a:r>
            <a:r>
              <a:rPr lang="en-GB" sz="1350" dirty="0"/>
              <a:t>: mixed 2s, 5s and 10s (x and ÷ symbols)  </a:t>
            </a:r>
          </a:p>
          <a:p>
            <a:pPr marL="214313" indent="-214313">
              <a:buFont typeface="Calibri"/>
              <a:buChar char="-"/>
            </a:pPr>
            <a:endParaRPr lang="en-US" sz="1200" dirty="0"/>
          </a:p>
        </p:txBody>
      </p:sp>
      <p:sp>
        <p:nvSpPr>
          <p:cNvPr id="7" name="TextBox 6">
            <a:extLst>
              <a:ext uri="{FF2B5EF4-FFF2-40B4-BE49-F238E27FC236}">
                <a16:creationId xmlns:a16="http://schemas.microsoft.com/office/drawing/2014/main" id="{ABE502FC-27BC-64B6-0796-2F4897F71BD3}"/>
              </a:ext>
            </a:extLst>
          </p:cNvPr>
          <p:cNvSpPr txBox="1"/>
          <p:nvPr/>
        </p:nvSpPr>
        <p:spPr>
          <a:xfrm>
            <a:off x="4572000" y="1328592"/>
            <a:ext cx="4356538" cy="3000821"/>
          </a:xfrm>
          <a:prstGeom prst="rect">
            <a:avLst/>
          </a:prstGeom>
          <a:noFill/>
        </p:spPr>
        <p:txBody>
          <a:bodyPr rot="0" spcFirstLastPara="0" vertOverflow="overflow" horzOverflow="overflow" vert="horz" wrap="square" lIns="68580" tIns="34290" rIns="68580" bIns="34290" numCol="1" spcCol="0" rtlCol="0" fromWordArt="0" anchor="t" anchorCtr="0" forceAA="0" compatLnSpc="1">
            <a:prstTxWarp prst="textNoShape">
              <a:avLst/>
            </a:prstTxWarp>
            <a:spAutoFit/>
          </a:bodyPr>
          <a:lstStyle/>
          <a:p>
            <a:pPr fontAlgn="base"/>
            <a:r>
              <a:rPr lang="en-GB" sz="1350" b="1" u="sng" dirty="0">
                <a:solidFill>
                  <a:srgbClr val="7030A0"/>
                </a:solidFill>
              </a:rPr>
              <a:t>Key Stage 2 Terrific Times Tables: </a:t>
            </a:r>
            <a:r>
              <a:rPr lang="en-GB" sz="1350" dirty="0">
                <a:solidFill>
                  <a:srgbClr val="7030A0"/>
                </a:solidFill>
              </a:rPr>
              <a:t> </a:t>
            </a:r>
          </a:p>
          <a:p>
            <a:pPr fontAlgn="base"/>
            <a:endParaRPr lang="en-GB" sz="1350" dirty="0"/>
          </a:p>
          <a:p>
            <a:pPr fontAlgn="base"/>
            <a:r>
              <a:rPr lang="en-GB" sz="1350" dirty="0"/>
              <a:t>Levels 1-7:	4 times tables (x and ÷ facts)​ </a:t>
            </a:r>
          </a:p>
          <a:p>
            <a:pPr fontAlgn="base"/>
            <a:r>
              <a:rPr lang="en-GB" sz="1350" dirty="0"/>
              <a:t>Levels 8 -14:	8 times tables (x and ÷ facts)​ </a:t>
            </a:r>
          </a:p>
          <a:p>
            <a:pPr fontAlgn="base"/>
            <a:r>
              <a:rPr lang="en-GB" sz="1350" dirty="0"/>
              <a:t>Levels 15 - 23:	3 times tables (x and ÷ facts)​ </a:t>
            </a:r>
          </a:p>
          <a:p>
            <a:pPr fontAlgn="base"/>
            <a:r>
              <a:rPr lang="en-GB" sz="1350" dirty="0"/>
              <a:t>Levels 24 - 30:	6 times tables (x and ÷ facts)​ </a:t>
            </a:r>
          </a:p>
          <a:p>
            <a:pPr fontAlgn="base"/>
            <a:r>
              <a:rPr lang="en-GB" sz="1350" dirty="0"/>
              <a:t>Levels 31 - 39:	7 times tables (x and ÷ facts)​ </a:t>
            </a:r>
          </a:p>
          <a:p>
            <a:pPr fontAlgn="base"/>
            <a:r>
              <a:rPr lang="en-GB" sz="1350" dirty="0"/>
              <a:t>Levels 40 - 48:	9 times tables (x and ÷ facts)​ </a:t>
            </a:r>
          </a:p>
          <a:p>
            <a:pPr fontAlgn="base"/>
            <a:r>
              <a:rPr lang="en-GB" sz="1350" dirty="0"/>
              <a:t>Levels 49 - 55:	11 times tables (x and ÷ facts)​ </a:t>
            </a:r>
          </a:p>
          <a:p>
            <a:pPr fontAlgn="base"/>
            <a:r>
              <a:rPr lang="en-GB" sz="1350" dirty="0"/>
              <a:t>Levels 56 - 65:	12 times tables (x and ÷ facts)​ </a:t>
            </a:r>
          </a:p>
          <a:p>
            <a:pPr fontAlgn="base"/>
            <a:r>
              <a:rPr lang="en-GB" sz="1350" u="sng" dirty="0"/>
              <a:t>Bronze levels 1-7</a:t>
            </a:r>
            <a:r>
              <a:rPr lang="en-GB" sz="1350" dirty="0"/>
              <a:t>:	squaring and square roots ​ </a:t>
            </a:r>
          </a:p>
          <a:p>
            <a:pPr fontAlgn="base"/>
            <a:r>
              <a:rPr lang="en-GB" sz="1350" u="sng" dirty="0"/>
              <a:t>Silver levels 1-7</a:t>
            </a:r>
            <a:r>
              <a:rPr lang="en-GB" sz="1350" dirty="0"/>
              <a:t>:	multiplying decimals  </a:t>
            </a:r>
          </a:p>
          <a:p>
            <a:pPr fontAlgn="base"/>
            <a:r>
              <a:rPr lang="en-GB" sz="1350" dirty="0"/>
              <a:t> </a:t>
            </a:r>
          </a:p>
          <a:p>
            <a:pPr marL="257175" indent="-257175">
              <a:buFont typeface="Calibri"/>
              <a:buChar char="-"/>
            </a:pPr>
            <a:endParaRPr lang="en-US" sz="1500" dirty="0"/>
          </a:p>
        </p:txBody>
      </p:sp>
      <p:sp>
        <p:nvSpPr>
          <p:cNvPr id="3" name="TextBox 2">
            <a:extLst>
              <a:ext uri="{FF2B5EF4-FFF2-40B4-BE49-F238E27FC236}">
                <a16:creationId xmlns:a16="http://schemas.microsoft.com/office/drawing/2014/main" id="{4F7B32F7-D35A-2993-F337-8602A34657F1}"/>
              </a:ext>
            </a:extLst>
          </p:cNvPr>
          <p:cNvSpPr txBox="1"/>
          <p:nvPr/>
        </p:nvSpPr>
        <p:spPr>
          <a:xfrm>
            <a:off x="171451" y="4616575"/>
            <a:ext cx="8757087" cy="1338828"/>
          </a:xfrm>
          <a:prstGeom prst="rect">
            <a:avLst/>
          </a:prstGeom>
          <a:noFill/>
        </p:spPr>
        <p:txBody>
          <a:bodyPr wrap="square">
            <a:spAutoFit/>
          </a:bodyPr>
          <a:lstStyle/>
          <a:p>
            <a:pPr fontAlgn="base"/>
            <a:r>
              <a:rPr lang="en-GB" sz="1350" b="1" u="sng" dirty="0">
                <a:solidFill>
                  <a:srgbClr val="7030A0"/>
                </a:solidFill>
              </a:rPr>
              <a:t>KS1 and KS2 Terrific Times Tables Key Information: </a:t>
            </a:r>
            <a:r>
              <a:rPr lang="en-GB" sz="1350" dirty="0">
                <a:solidFill>
                  <a:srgbClr val="7030A0"/>
                </a:solidFill>
              </a:rPr>
              <a:t> </a:t>
            </a:r>
          </a:p>
          <a:p>
            <a:pPr marL="214313" indent="-214313" fontAlgn="base">
              <a:buFont typeface="Arial" panose="020B0604020202020204" pitchFamily="34" charset="0"/>
              <a:buChar char="•"/>
            </a:pPr>
            <a:endParaRPr lang="en-GB" sz="1350" dirty="0"/>
          </a:p>
          <a:p>
            <a:pPr marL="214313" indent="-214313" fontAlgn="base">
              <a:buFont typeface="Arial" panose="020B0604020202020204" pitchFamily="34" charset="0"/>
              <a:buChar char="•"/>
            </a:pPr>
            <a:r>
              <a:rPr lang="en-GB" sz="1350" dirty="0"/>
              <a:t>Tested once a week, 2 minutes given  </a:t>
            </a:r>
          </a:p>
          <a:p>
            <a:pPr marL="214313" indent="-214313" fontAlgn="base">
              <a:buFont typeface="Arial" panose="020B0604020202020204" pitchFamily="34" charset="0"/>
              <a:buChar char="•"/>
            </a:pPr>
            <a:r>
              <a:rPr lang="en-GB" sz="1350" dirty="0"/>
              <a:t>Pass = KS1 allowed one mistake + KS2 allowed two mistakes ​ </a:t>
            </a:r>
          </a:p>
          <a:p>
            <a:pPr marL="214313" indent="-214313" fontAlgn="base">
              <a:buFont typeface="Arial" panose="020B0604020202020204" pitchFamily="34" charset="0"/>
              <a:buChar char="•"/>
            </a:pPr>
            <a:r>
              <a:rPr lang="en-GB" sz="1350" dirty="0"/>
              <a:t>Next week – repeat, or move to next level if pass </a:t>
            </a:r>
          </a:p>
          <a:p>
            <a:pPr marL="214313" indent="-214313" fontAlgn="base">
              <a:buFont typeface="Arial" panose="020B0604020202020204" pitchFamily="34" charset="0"/>
              <a:buChar char="•"/>
            </a:pPr>
            <a:r>
              <a:rPr lang="en-GB" sz="1350" b="1" dirty="0"/>
              <a:t>Stickers </a:t>
            </a:r>
            <a:r>
              <a:rPr lang="en-GB" sz="1350" dirty="0"/>
              <a:t>– awarded Y1-3, </a:t>
            </a:r>
            <a:r>
              <a:rPr lang="en-GB" sz="1350" b="1" dirty="0"/>
              <a:t>Certificates</a:t>
            </a:r>
            <a:r>
              <a:rPr lang="en-GB" sz="1350" dirty="0"/>
              <a:t> – awarded in Y4-6, </a:t>
            </a:r>
            <a:r>
              <a:rPr lang="en-GB" sz="1350" b="1" dirty="0"/>
              <a:t>Badges</a:t>
            </a:r>
            <a:r>
              <a:rPr lang="en-GB" sz="1350" dirty="0"/>
              <a:t> – awarded when ‘Bronze’ levels completed.  </a:t>
            </a:r>
          </a:p>
        </p:txBody>
      </p:sp>
    </p:spTree>
    <p:extLst>
      <p:ext uri="{BB962C8B-B14F-4D97-AF65-F5344CB8AC3E}">
        <p14:creationId xmlns:p14="http://schemas.microsoft.com/office/powerpoint/2010/main" val="2924040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7">
                                            <p:txEl>
                                              <p:pRg st="2" end="2"/>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7">
                                            <p:txEl>
                                              <p:pRg st="3" end="3"/>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7">
                                            <p:txEl>
                                              <p:pRg st="4" end="4"/>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7">
                                            <p:txEl>
                                              <p:pRg st="5" end="5"/>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7">
                                            <p:txEl>
                                              <p:pRg st="6" end="6"/>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7">
                                            <p:txEl>
                                              <p:pRg st="7" end="7"/>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7">
                                            <p:txEl>
                                              <p:pRg st="8" end="8"/>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7">
                                            <p:txEl>
                                              <p:pRg st="9" end="9"/>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7">
                                            <p:txEl>
                                              <p:pRg st="10" end="10"/>
                                            </p:txEl>
                                          </p:spTgt>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7">
                                            <p:txEl>
                                              <p:pRg st="11" end="11"/>
                                            </p:txEl>
                                          </p:spTgt>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7">
                                            <p:txEl>
                                              <p:pRg st="12" end="12"/>
                                            </p:txEl>
                                          </p:spTgt>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nodeType="clickEffect">
                                  <p:stCondLst>
                                    <p:cond delay="0"/>
                                  </p:stCondLst>
                                  <p:childTnLst>
                                    <p:set>
                                      <p:cBhvr>
                                        <p:cTn id="32" dur="1" fill="hold">
                                          <p:stCondLst>
                                            <p:cond delay="0"/>
                                          </p:stCondLst>
                                        </p:cTn>
                                        <p:tgtEl>
                                          <p:spTgt spid="3">
                                            <p:txEl>
                                              <p:pRg st="0" end="0"/>
                                            </p:txEl>
                                          </p:spTgt>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3">
                                            <p:txEl>
                                              <p:pRg st="2" end="2"/>
                                            </p:txEl>
                                          </p:spTgt>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3">
                                            <p:txEl>
                                              <p:pRg st="3" end="3"/>
                                            </p:txEl>
                                          </p:spTgt>
                                        </p:tgtEl>
                                        <p:attrNameLst>
                                          <p:attrName>style.visibility</p:attrName>
                                        </p:attrNameLst>
                                      </p:cBhvr>
                                      <p:to>
                                        <p:strVal val="visible"/>
                                      </p:to>
                                    </p:set>
                                  </p:childTnLst>
                                </p:cTn>
                              </p:par>
                              <p:par>
                                <p:cTn id="37" presetID="1" presetClass="entr" presetSubtype="0" fill="hold" nodeType="withEffect">
                                  <p:stCondLst>
                                    <p:cond delay="0"/>
                                  </p:stCondLst>
                                  <p:childTnLst>
                                    <p:set>
                                      <p:cBhvr>
                                        <p:cTn id="38" dur="1" fill="hold">
                                          <p:stCondLst>
                                            <p:cond delay="0"/>
                                          </p:stCondLst>
                                        </p:cTn>
                                        <p:tgtEl>
                                          <p:spTgt spid="3">
                                            <p:txEl>
                                              <p:pRg st="4" end="4"/>
                                            </p:txEl>
                                          </p:spTgt>
                                        </p:tgtEl>
                                        <p:attrNameLst>
                                          <p:attrName>style.visibility</p:attrName>
                                        </p:attrNameLst>
                                      </p:cBhvr>
                                      <p:to>
                                        <p:strVal val="visible"/>
                                      </p:to>
                                    </p:set>
                                  </p:childTnLst>
                                </p:cTn>
                              </p:par>
                              <p:par>
                                <p:cTn id="39" presetID="1" presetClass="entr" presetSubtype="0" fill="hold" nodeType="withEffect">
                                  <p:stCondLst>
                                    <p:cond delay="0"/>
                                  </p:stCondLst>
                                  <p:childTnLst>
                                    <p:set>
                                      <p:cBhvr>
                                        <p:cTn id="4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solidFill>
                  <a:srgbClr val="002060"/>
                </a:solidFill>
                <a:latin typeface="Calibri"/>
                <a:cs typeface="Calibri"/>
              </a:rPr>
              <a:t>English </a:t>
            </a:r>
            <a:r>
              <a:rPr lang="en-GB" sz="4800">
                <a:solidFill>
                  <a:srgbClr val="002060"/>
                </a:solidFill>
                <a:latin typeface="Calibri"/>
                <a:cs typeface="Calibri"/>
              </a:rPr>
              <a:t>writing – across the curriculum</a:t>
            </a:r>
            <a:endParaRPr lang="en-GB">
              <a:solidFill>
                <a:srgbClr val="002060"/>
              </a:solidFill>
              <a:latin typeface="Calibri"/>
              <a:cs typeface="Calibri"/>
            </a:endParaRPr>
          </a:p>
        </p:txBody>
      </p:sp>
      <p:graphicFrame>
        <p:nvGraphicFramePr>
          <p:cNvPr id="9" name="Content Placeholder 8">
            <a:extLst>
              <a:ext uri="{FF2B5EF4-FFF2-40B4-BE49-F238E27FC236}">
                <a16:creationId xmlns:a16="http://schemas.microsoft.com/office/drawing/2014/main" id="{216BDD25-F3FC-4A7D-AD29-AA1D5BA40A4A}"/>
              </a:ext>
            </a:extLst>
          </p:cNvPr>
          <p:cNvGraphicFramePr>
            <a:graphicFrameLocks noGrp="1"/>
          </p:cNvGraphicFramePr>
          <p:nvPr>
            <p:ph idx="1"/>
            <p:extLst>
              <p:ext uri="{D42A27DB-BD31-4B8C-83A1-F6EECF244321}">
                <p14:modId xmlns:p14="http://schemas.microsoft.com/office/powerpoint/2010/main" val="1354144592"/>
              </p:ext>
            </p:extLst>
          </p:nvPr>
        </p:nvGraphicFramePr>
        <p:xfrm>
          <a:off x="247879" y="1771879"/>
          <a:ext cx="7032424" cy="4596551"/>
        </p:xfrm>
        <a:graphic>
          <a:graphicData uri="http://schemas.openxmlformats.org/drawingml/2006/table">
            <a:tbl>
              <a:tblPr firstRow="1" firstCol="1" bandRow="1">
                <a:tableStyleId>{5C22544A-7EE6-4342-B048-85BDC9FD1C3A}</a:tableStyleId>
              </a:tblPr>
              <a:tblGrid>
                <a:gridCol w="7032424">
                  <a:extLst>
                    <a:ext uri="{9D8B030D-6E8A-4147-A177-3AD203B41FA5}">
                      <a16:colId xmlns:a16="http://schemas.microsoft.com/office/drawing/2014/main" val="1081283124"/>
                    </a:ext>
                  </a:extLst>
                </a:gridCol>
              </a:tblGrid>
              <a:tr h="28986">
                <a:tc>
                  <a:txBody>
                    <a:bodyPr/>
                    <a:lstStyle/>
                    <a:p>
                      <a:pPr>
                        <a:lnSpc>
                          <a:spcPct val="107000"/>
                        </a:lnSpc>
                        <a:spcAft>
                          <a:spcPts val="800"/>
                        </a:spcAft>
                      </a:pPr>
                      <a:r>
                        <a:rPr lang="en-GB" sz="2000">
                          <a:effectLst/>
                        </a:rPr>
                        <a:t>write for </a:t>
                      </a:r>
                      <a:r>
                        <a:rPr lang="en-GB" sz="2000">
                          <a:solidFill>
                            <a:srgbClr val="C00000"/>
                          </a:solidFill>
                          <a:effectLst/>
                        </a:rPr>
                        <a:t>different purposes</a:t>
                      </a:r>
                      <a:r>
                        <a:rPr lang="en-GB" sz="2000">
                          <a:effectLst/>
                        </a:rPr>
                        <a:t> and audiences</a:t>
                      </a:r>
                      <a:endParaRPr lang="en-GB" sz="2000">
                        <a:effectLst/>
                        <a:latin typeface="Calibri"/>
                        <a:ea typeface="Calibri"/>
                        <a:cs typeface="Times New Roman"/>
                      </a:endParaRPr>
                    </a:p>
                  </a:txBody>
                  <a:tcPr marL="68580" marR="68580" marT="0" marB="0"/>
                </a:tc>
                <a:extLst>
                  <a:ext uri="{0D108BD9-81ED-4DB2-BD59-A6C34878D82A}">
                    <a16:rowId xmlns:a16="http://schemas.microsoft.com/office/drawing/2014/main" val="2800046422"/>
                  </a:ext>
                </a:extLst>
              </a:tr>
              <a:tr h="445843">
                <a:tc>
                  <a:txBody>
                    <a:bodyPr/>
                    <a:lstStyle/>
                    <a:p>
                      <a:pPr>
                        <a:lnSpc>
                          <a:spcPct val="107000"/>
                        </a:lnSpc>
                        <a:spcAft>
                          <a:spcPts val="800"/>
                        </a:spcAft>
                      </a:pPr>
                      <a:r>
                        <a:rPr lang="en-GB" sz="2000">
                          <a:effectLst/>
                        </a:rPr>
                        <a:t>describe the settings, characters and atmosphere</a:t>
                      </a:r>
                      <a:endParaRPr lang="en-GB" sz="2000">
                        <a:effectLst/>
                        <a:latin typeface="Calibri"/>
                        <a:ea typeface="Calibri"/>
                        <a:cs typeface="Times New Roman"/>
                      </a:endParaRPr>
                    </a:p>
                  </a:txBody>
                  <a:tcPr marL="68580" marR="68580" marT="0" marB="0"/>
                </a:tc>
                <a:extLst>
                  <a:ext uri="{0D108BD9-81ED-4DB2-BD59-A6C34878D82A}">
                    <a16:rowId xmlns:a16="http://schemas.microsoft.com/office/drawing/2014/main" val="1192011933"/>
                  </a:ext>
                </a:extLst>
              </a:tr>
              <a:tr h="462774">
                <a:tc>
                  <a:txBody>
                    <a:bodyPr/>
                    <a:lstStyle/>
                    <a:p>
                      <a:pPr>
                        <a:lnSpc>
                          <a:spcPct val="107000"/>
                        </a:lnSpc>
                        <a:spcAft>
                          <a:spcPts val="800"/>
                        </a:spcAft>
                      </a:pPr>
                      <a:r>
                        <a:rPr lang="en-GB" sz="2000">
                          <a:effectLst/>
                        </a:rPr>
                        <a:t>integrate dialogue</a:t>
                      </a:r>
                      <a:endParaRPr lang="en-GB" sz="2000">
                        <a:effectLst/>
                        <a:latin typeface="Calibri"/>
                        <a:ea typeface="Calibri"/>
                        <a:cs typeface="Times New Roman"/>
                      </a:endParaRPr>
                    </a:p>
                  </a:txBody>
                  <a:tcPr marL="68580" marR="68580" marT="0" marB="0"/>
                </a:tc>
                <a:extLst>
                  <a:ext uri="{0D108BD9-81ED-4DB2-BD59-A6C34878D82A}">
                    <a16:rowId xmlns:a16="http://schemas.microsoft.com/office/drawing/2014/main" val="486828971"/>
                  </a:ext>
                </a:extLst>
              </a:tr>
              <a:tr h="779521">
                <a:tc>
                  <a:txBody>
                    <a:bodyPr/>
                    <a:lstStyle/>
                    <a:p>
                      <a:pPr>
                        <a:lnSpc>
                          <a:spcPct val="107000"/>
                        </a:lnSpc>
                        <a:spcAft>
                          <a:spcPts val="800"/>
                        </a:spcAft>
                      </a:pPr>
                      <a:r>
                        <a:rPr lang="en-GB" sz="2000">
                          <a:solidFill>
                            <a:srgbClr val="C00000"/>
                          </a:solidFill>
                          <a:effectLst/>
                        </a:rPr>
                        <a:t>Vocabulary</a:t>
                      </a:r>
                      <a:r>
                        <a:rPr lang="en-GB" sz="2000">
                          <a:solidFill>
                            <a:schemeClr val="bg1"/>
                          </a:solidFill>
                          <a:effectLst/>
                        </a:rPr>
                        <a:t> / grammar appropriate for the audience (</a:t>
                      </a:r>
                      <a:r>
                        <a:rPr lang="en-GB" sz="2000">
                          <a:solidFill>
                            <a:schemeClr val="bg1"/>
                          </a:solidFill>
                        </a:rPr>
                        <a:t>descriptive detail, evoke a setting, vivid, create mood and atmosphere)</a:t>
                      </a:r>
                      <a:endParaRPr lang="en-GB" sz="2000">
                        <a:solidFill>
                          <a:schemeClr val="bg1"/>
                        </a:solidFill>
                        <a:effectLst/>
                        <a:latin typeface="Calibri"/>
                        <a:ea typeface="Calibri"/>
                        <a:cs typeface="Times New Roman"/>
                      </a:endParaRPr>
                    </a:p>
                  </a:txBody>
                  <a:tcPr marL="68580" marR="68580" marT="0" marB="0"/>
                </a:tc>
                <a:extLst>
                  <a:ext uri="{0D108BD9-81ED-4DB2-BD59-A6C34878D82A}">
                    <a16:rowId xmlns:a16="http://schemas.microsoft.com/office/drawing/2014/main" val="1795586595"/>
                  </a:ext>
                </a:extLst>
              </a:tr>
              <a:tr h="462774">
                <a:tc>
                  <a:txBody>
                    <a:bodyPr/>
                    <a:lstStyle/>
                    <a:p>
                      <a:pPr>
                        <a:lnSpc>
                          <a:spcPct val="107000"/>
                        </a:lnSpc>
                        <a:spcAft>
                          <a:spcPts val="800"/>
                        </a:spcAft>
                      </a:pPr>
                      <a:r>
                        <a:rPr lang="en-GB" sz="2000">
                          <a:solidFill>
                            <a:srgbClr val="C00000"/>
                          </a:solidFill>
                          <a:effectLst/>
                        </a:rPr>
                        <a:t>build cohesion/flow in writing </a:t>
                      </a:r>
                      <a:endParaRPr lang="en-GB" sz="2000">
                        <a:effectLst/>
                        <a:latin typeface="Calibri"/>
                        <a:ea typeface="Calibri"/>
                        <a:cs typeface="Times New Roman"/>
                      </a:endParaRPr>
                    </a:p>
                  </a:txBody>
                  <a:tcPr marL="68580" marR="68580" marT="0" marB="0"/>
                </a:tc>
                <a:extLst>
                  <a:ext uri="{0D108BD9-81ED-4DB2-BD59-A6C34878D82A}">
                    <a16:rowId xmlns:a16="http://schemas.microsoft.com/office/drawing/2014/main" val="2888986412"/>
                  </a:ext>
                </a:extLst>
              </a:tr>
              <a:tr h="445843">
                <a:tc>
                  <a:txBody>
                    <a:bodyPr/>
                    <a:lstStyle/>
                    <a:p>
                      <a:pPr>
                        <a:lnSpc>
                          <a:spcPct val="107000"/>
                        </a:lnSpc>
                        <a:spcAft>
                          <a:spcPts val="800"/>
                        </a:spcAft>
                      </a:pPr>
                      <a:r>
                        <a:rPr lang="en-GB" sz="2000">
                          <a:effectLst/>
                        </a:rPr>
                        <a:t>use tenses consistently / correctly</a:t>
                      </a:r>
                      <a:endParaRPr lang="en-GB" sz="2000">
                        <a:effectLst/>
                        <a:latin typeface="Calibri"/>
                        <a:ea typeface="Calibri"/>
                        <a:cs typeface="Times New Roman"/>
                      </a:endParaRPr>
                    </a:p>
                  </a:txBody>
                  <a:tcPr marL="68580" marR="68580" marT="0" marB="0"/>
                </a:tc>
                <a:extLst>
                  <a:ext uri="{0D108BD9-81ED-4DB2-BD59-A6C34878D82A}">
                    <a16:rowId xmlns:a16="http://schemas.microsoft.com/office/drawing/2014/main" val="1244678594"/>
                  </a:ext>
                </a:extLst>
              </a:tr>
              <a:tr h="779521">
                <a:tc>
                  <a:txBody>
                    <a:bodyPr/>
                    <a:lstStyle/>
                    <a:p>
                      <a:pPr>
                        <a:lnSpc>
                          <a:spcPct val="107000"/>
                        </a:lnSpc>
                        <a:spcAft>
                          <a:spcPts val="800"/>
                        </a:spcAft>
                      </a:pPr>
                      <a:r>
                        <a:rPr lang="en-GB" sz="2000">
                          <a:effectLst/>
                        </a:rPr>
                        <a:t>use the range of punctuation correctly (e.g. speech, commas, dash, colon, etc.)</a:t>
                      </a:r>
                      <a:endParaRPr lang="en-GB" sz="2000">
                        <a:effectLst/>
                        <a:latin typeface="Calibri"/>
                        <a:ea typeface="Calibri"/>
                        <a:cs typeface="Times New Roman"/>
                      </a:endParaRPr>
                    </a:p>
                  </a:txBody>
                  <a:tcPr marL="68580" marR="68580" marT="0" marB="0"/>
                </a:tc>
                <a:extLst>
                  <a:ext uri="{0D108BD9-81ED-4DB2-BD59-A6C34878D82A}">
                    <a16:rowId xmlns:a16="http://schemas.microsoft.com/office/drawing/2014/main" val="329744949"/>
                  </a:ext>
                </a:extLst>
              </a:tr>
              <a:tr h="445843">
                <a:tc>
                  <a:txBody>
                    <a:bodyPr/>
                    <a:lstStyle/>
                    <a:p>
                      <a:pPr>
                        <a:lnSpc>
                          <a:spcPct val="107000"/>
                        </a:lnSpc>
                        <a:spcAft>
                          <a:spcPts val="800"/>
                        </a:spcAft>
                      </a:pPr>
                      <a:r>
                        <a:rPr lang="en-GB" sz="2000">
                          <a:solidFill>
                            <a:srgbClr val="C00000"/>
                          </a:solidFill>
                          <a:effectLst/>
                        </a:rPr>
                        <a:t>spell</a:t>
                      </a:r>
                      <a:r>
                        <a:rPr lang="en-GB" sz="2000">
                          <a:effectLst/>
                        </a:rPr>
                        <a:t> (all) Year 3 / 4 list and (some) Year 5/6 list</a:t>
                      </a:r>
                      <a:endParaRPr lang="en-GB" sz="2000">
                        <a:effectLst/>
                        <a:latin typeface="Calibri"/>
                        <a:ea typeface="Calibri"/>
                        <a:cs typeface="Times New Roman"/>
                      </a:endParaRPr>
                    </a:p>
                  </a:txBody>
                  <a:tcPr marL="68580" marR="68580" marT="0" marB="0"/>
                </a:tc>
                <a:extLst>
                  <a:ext uri="{0D108BD9-81ED-4DB2-BD59-A6C34878D82A}">
                    <a16:rowId xmlns:a16="http://schemas.microsoft.com/office/drawing/2014/main" val="609031190"/>
                  </a:ext>
                </a:extLst>
              </a:tr>
              <a:tr h="462774">
                <a:tc>
                  <a:txBody>
                    <a:bodyPr/>
                    <a:lstStyle/>
                    <a:p>
                      <a:pPr>
                        <a:lnSpc>
                          <a:spcPct val="107000"/>
                        </a:lnSpc>
                        <a:spcAft>
                          <a:spcPts val="800"/>
                        </a:spcAft>
                      </a:pPr>
                      <a:r>
                        <a:rPr lang="en-GB" sz="2000">
                          <a:effectLst/>
                        </a:rPr>
                        <a:t>handwriting is joined and clear</a:t>
                      </a:r>
                      <a:endParaRPr lang="en-GB" sz="2000">
                        <a:effectLst/>
                        <a:latin typeface="Calibri"/>
                        <a:ea typeface="Calibri"/>
                        <a:cs typeface="Times New Roman"/>
                      </a:endParaRPr>
                    </a:p>
                  </a:txBody>
                  <a:tcPr marL="68580" marR="68580" marT="0" marB="0"/>
                </a:tc>
                <a:extLst>
                  <a:ext uri="{0D108BD9-81ED-4DB2-BD59-A6C34878D82A}">
                    <a16:rowId xmlns:a16="http://schemas.microsoft.com/office/drawing/2014/main" val="2921695808"/>
                  </a:ext>
                </a:extLst>
              </a:tr>
            </a:tbl>
          </a:graphicData>
        </a:graphic>
      </p:graphicFrame>
    </p:spTree>
    <p:extLst>
      <p:ext uri="{BB962C8B-B14F-4D97-AF65-F5344CB8AC3E}">
        <p14:creationId xmlns:p14="http://schemas.microsoft.com/office/powerpoint/2010/main" val="37096768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4000">
                <a:latin typeface="Calibri"/>
                <a:cs typeface="Calibri"/>
              </a:rPr>
              <a:t>SPAG - spelling</a:t>
            </a:r>
          </a:p>
        </p:txBody>
      </p:sp>
      <p:sp>
        <p:nvSpPr>
          <p:cNvPr id="3" name="Content Placeholder 2"/>
          <p:cNvSpPr>
            <a:spLocks noGrp="1"/>
          </p:cNvSpPr>
          <p:nvPr>
            <p:ph idx="1"/>
          </p:nvPr>
        </p:nvSpPr>
        <p:spPr/>
        <p:txBody>
          <a:bodyPr vert="horz" lIns="91440" tIns="45720" rIns="91440" bIns="45720" rtlCol="0" anchor="t">
            <a:normAutofit/>
          </a:bodyPr>
          <a:lstStyle/>
          <a:p>
            <a:r>
              <a:rPr lang="en-GB" sz="3600" dirty="0">
                <a:solidFill>
                  <a:srgbClr val="002060"/>
                </a:solidFill>
              </a:rPr>
              <a:t>Spelling rules (e.g. –able/-</a:t>
            </a:r>
            <a:r>
              <a:rPr lang="en-GB" sz="3600" dirty="0" err="1">
                <a:solidFill>
                  <a:srgbClr val="002060"/>
                </a:solidFill>
              </a:rPr>
              <a:t>ible</a:t>
            </a:r>
            <a:r>
              <a:rPr lang="en-GB" sz="3600" dirty="0">
                <a:solidFill>
                  <a:srgbClr val="002060"/>
                </a:solidFill>
              </a:rPr>
              <a:t>)</a:t>
            </a:r>
          </a:p>
          <a:p>
            <a:r>
              <a:rPr lang="en-GB" sz="3600" dirty="0">
                <a:solidFill>
                  <a:srgbClr val="002060"/>
                </a:solidFill>
              </a:rPr>
              <a:t>Silent letters (e.g. knight, solemn)</a:t>
            </a:r>
            <a:endParaRPr lang="en-GB" sz="3600" dirty="0">
              <a:solidFill>
                <a:srgbClr val="002060"/>
              </a:solidFill>
              <a:cs typeface="Calibri"/>
            </a:endParaRPr>
          </a:p>
          <a:p>
            <a:r>
              <a:rPr lang="en-GB" sz="3600" dirty="0">
                <a:solidFill>
                  <a:srgbClr val="002060"/>
                </a:solidFill>
              </a:rPr>
              <a:t>Homophones (e.g. affect/effect, who’s/whose, practice/practise)</a:t>
            </a:r>
            <a:endParaRPr lang="en-GB" sz="3600" dirty="0">
              <a:solidFill>
                <a:srgbClr val="002060"/>
              </a:solidFill>
              <a:cs typeface="Calibri"/>
            </a:endParaRPr>
          </a:p>
          <a:p>
            <a:r>
              <a:rPr lang="en-GB" sz="3600" dirty="0">
                <a:solidFill>
                  <a:srgbClr val="002060"/>
                </a:solidFill>
              </a:rPr>
              <a:t>Suffixes and prefixes</a:t>
            </a:r>
            <a:endParaRPr lang="en-GB" sz="3600" dirty="0">
              <a:solidFill>
                <a:srgbClr val="002060"/>
              </a:solidFill>
              <a:cs typeface="Calibri"/>
            </a:endParaRPr>
          </a:p>
          <a:p>
            <a:r>
              <a:rPr lang="en-GB" sz="3600" dirty="0">
                <a:solidFill>
                  <a:srgbClr val="002060"/>
                </a:solidFill>
                <a:cs typeface="Calibri"/>
              </a:rPr>
              <a:t>Year 5/6 Statutory Words (listed on Padlet weekly)</a:t>
            </a:r>
            <a:endParaRPr lang="en-GB" sz="3600" dirty="0">
              <a:solidFill>
                <a:srgbClr val="002060"/>
              </a:solidFill>
              <a:ea typeface="Calibri"/>
              <a:cs typeface="Calibri"/>
            </a:endParaRPr>
          </a:p>
          <a:p>
            <a:endParaRPr lang="en-GB" sz="3200">
              <a:cs typeface="Calibri"/>
            </a:endParaRPr>
          </a:p>
        </p:txBody>
      </p:sp>
      <p:pic>
        <p:nvPicPr>
          <p:cNvPr id="5" name="Picture 4" descr="A colorful blocks with black letters on a wood surface&#10;&#10;AI-generated content may be incorrect.">
            <a:extLst>
              <a:ext uri="{FF2B5EF4-FFF2-40B4-BE49-F238E27FC236}">
                <a16:creationId xmlns:a16="http://schemas.microsoft.com/office/drawing/2014/main" id="{34CE6C17-DDD2-8E4A-F8DF-4E9565D11F95}"/>
              </a:ext>
            </a:extLst>
          </p:cNvPr>
          <p:cNvPicPr>
            <a:picLocks noChangeAspect="1"/>
          </p:cNvPicPr>
          <p:nvPr/>
        </p:nvPicPr>
        <p:blipFill>
          <a:blip r:embed="rId2"/>
          <a:stretch>
            <a:fillRect/>
          </a:stretch>
        </p:blipFill>
        <p:spPr>
          <a:xfrm>
            <a:off x="6731000" y="3810"/>
            <a:ext cx="2413000" cy="1410547"/>
          </a:xfrm>
          <a:prstGeom prst="rect">
            <a:avLst/>
          </a:prstGeom>
        </p:spPr>
      </p:pic>
    </p:spTree>
    <p:extLst>
      <p:ext uri="{BB962C8B-B14F-4D97-AF65-F5344CB8AC3E}">
        <p14:creationId xmlns:p14="http://schemas.microsoft.com/office/powerpoint/2010/main" val="15616913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calcmode="lin" valueType="num">
                                      <p:cBhvr additive="base">
                                        <p:cTn id="1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 calcmode="lin" valueType="num">
                                      <p:cBhvr additive="base">
                                        <p:cTn id="21"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 calcmode="lin" valueType="num">
                                      <p:cBhvr additive="base">
                                        <p:cTn id="25"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Table&#10;&#10;Description automatically generated">
            <a:extLst>
              <a:ext uri="{FF2B5EF4-FFF2-40B4-BE49-F238E27FC236}">
                <a16:creationId xmlns:a16="http://schemas.microsoft.com/office/drawing/2014/main" id="{4D4DEE4E-E3AD-40A1-9357-40AFA0BCFD3F}"/>
              </a:ext>
            </a:extLst>
          </p:cNvPr>
          <p:cNvPicPr>
            <a:picLocks noChangeAspect="1"/>
          </p:cNvPicPr>
          <p:nvPr/>
        </p:nvPicPr>
        <p:blipFill>
          <a:blip r:embed="rId2"/>
          <a:stretch>
            <a:fillRect/>
          </a:stretch>
        </p:blipFill>
        <p:spPr>
          <a:xfrm>
            <a:off x="1085724" y="68263"/>
            <a:ext cx="6286752" cy="6721475"/>
          </a:xfrm>
          <a:prstGeom prst="rect">
            <a:avLst/>
          </a:prstGeom>
          <a:noFill/>
        </p:spPr>
      </p:pic>
    </p:spTree>
    <p:extLst>
      <p:ext uri="{BB962C8B-B14F-4D97-AF65-F5344CB8AC3E}">
        <p14:creationId xmlns:p14="http://schemas.microsoft.com/office/powerpoint/2010/main" val="34101515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4000">
                <a:latin typeface="Calibri"/>
                <a:cs typeface="Calibri"/>
              </a:rPr>
              <a:t>Grammar</a:t>
            </a:r>
          </a:p>
        </p:txBody>
      </p:sp>
      <p:sp>
        <p:nvSpPr>
          <p:cNvPr id="3" name="Content Placeholder 2"/>
          <p:cNvSpPr>
            <a:spLocks noGrp="1"/>
          </p:cNvSpPr>
          <p:nvPr>
            <p:ph idx="1"/>
          </p:nvPr>
        </p:nvSpPr>
        <p:spPr>
          <a:xfrm>
            <a:off x="457200" y="1282700"/>
            <a:ext cx="7620000" cy="4800600"/>
          </a:xfrm>
        </p:spPr>
        <p:txBody>
          <a:bodyPr vert="horz" lIns="91440" tIns="45720" rIns="91440" bIns="45720" rtlCol="0" anchor="t">
            <a:normAutofit fontScale="92500" lnSpcReduction="20000"/>
          </a:bodyPr>
          <a:lstStyle/>
          <a:p>
            <a:r>
              <a:rPr lang="en-GB" sz="3600" dirty="0">
                <a:solidFill>
                  <a:srgbClr val="002060"/>
                </a:solidFill>
                <a:ea typeface="+mn-lt"/>
                <a:cs typeface="+mn-lt"/>
              </a:rPr>
              <a:t>Possessive apostrophes</a:t>
            </a:r>
            <a:endParaRPr lang="en-US" sz="3600" dirty="0">
              <a:solidFill>
                <a:srgbClr val="002060"/>
              </a:solidFill>
              <a:ea typeface="+mn-lt"/>
              <a:cs typeface="+mn-lt"/>
            </a:endParaRPr>
          </a:p>
          <a:p>
            <a:r>
              <a:rPr lang="en-GB" sz="3600" dirty="0">
                <a:solidFill>
                  <a:srgbClr val="002060"/>
                </a:solidFill>
                <a:ea typeface="+mn-lt"/>
                <a:cs typeface="+mn-lt"/>
              </a:rPr>
              <a:t>Hyphens, brackets and dashes for parenthesis</a:t>
            </a:r>
            <a:endParaRPr lang="en-US" sz="3600" dirty="0">
              <a:solidFill>
                <a:srgbClr val="002060"/>
              </a:solidFill>
              <a:ea typeface="+mn-lt"/>
              <a:cs typeface="+mn-lt"/>
            </a:endParaRPr>
          </a:p>
          <a:p>
            <a:r>
              <a:rPr lang="en-GB" sz="3600" dirty="0">
                <a:solidFill>
                  <a:srgbClr val="002060"/>
                </a:solidFill>
                <a:ea typeface="+mn-lt"/>
                <a:cs typeface="+mn-lt"/>
              </a:rPr>
              <a:t>Relative clauses and pronouns</a:t>
            </a:r>
          </a:p>
          <a:p>
            <a:r>
              <a:rPr lang="en-GB" sz="3600" dirty="0">
                <a:solidFill>
                  <a:srgbClr val="002060"/>
                </a:solidFill>
                <a:ea typeface="+mn-lt"/>
                <a:cs typeface="+mn-lt"/>
              </a:rPr>
              <a:t>Adverbials </a:t>
            </a:r>
          </a:p>
          <a:p>
            <a:r>
              <a:rPr lang="en-GB" sz="3600" dirty="0">
                <a:solidFill>
                  <a:srgbClr val="002060"/>
                </a:solidFill>
                <a:ea typeface="+mn-lt"/>
                <a:cs typeface="+mn-lt"/>
              </a:rPr>
              <a:t>Modal Verbs to indicate possibility</a:t>
            </a:r>
          </a:p>
          <a:p>
            <a:r>
              <a:rPr lang="en-GB" sz="3600" dirty="0">
                <a:solidFill>
                  <a:srgbClr val="002060"/>
                </a:solidFill>
                <a:ea typeface="+mn-lt"/>
                <a:cs typeface="+mn-lt"/>
              </a:rPr>
              <a:t>Commas to clarify  meaning</a:t>
            </a:r>
          </a:p>
          <a:p>
            <a:r>
              <a:rPr lang="en-GB" sz="3600" dirty="0">
                <a:solidFill>
                  <a:srgbClr val="002060"/>
                </a:solidFill>
                <a:ea typeface="+mn-lt"/>
                <a:cs typeface="+mn-lt"/>
              </a:rPr>
              <a:t>Figurative language</a:t>
            </a:r>
          </a:p>
          <a:p>
            <a:r>
              <a:rPr lang="en-GB" sz="3600" dirty="0">
                <a:solidFill>
                  <a:srgbClr val="002060"/>
                </a:solidFill>
                <a:ea typeface="Calibri"/>
                <a:cs typeface="Calibri"/>
              </a:rPr>
              <a:t>Inner thought </a:t>
            </a:r>
          </a:p>
        </p:txBody>
      </p:sp>
      <p:pic>
        <p:nvPicPr>
          <p:cNvPr id="4" name="Picture 3" descr="A notebook with school supplies around it&#10;&#10;AI-generated content may be incorrect.">
            <a:extLst>
              <a:ext uri="{FF2B5EF4-FFF2-40B4-BE49-F238E27FC236}">
                <a16:creationId xmlns:a16="http://schemas.microsoft.com/office/drawing/2014/main" id="{E0084DB1-5CA1-91AD-AFB4-07B1455E4680}"/>
              </a:ext>
            </a:extLst>
          </p:cNvPr>
          <p:cNvPicPr>
            <a:picLocks noChangeAspect="1"/>
          </p:cNvPicPr>
          <p:nvPr/>
        </p:nvPicPr>
        <p:blipFill>
          <a:blip r:embed="rId2"/>
          <a:stretch>
            <a:fillRect/>
          </a:stretch>
        </p:blipFill>
        <p:spPr>
          <a:xfrm>
            <a:off x="6553729" y="-3704"/>
            <a:ext cx="2587626" cy="1721909"/>
          </a:xfrm>
          <a:prstGeom prst="rect">
            <a:avLst/>
          </a:prstGeom>
        </p:spPr>
      </p:pic>
    </p:spTree>
    <p:extLst>
      <p:ext uri="{BB962C8B-B14F-4D97-AF65-F5344CB8AC3E}">
        <p14:creationId xmlns:p14="http://schemas.microsoft.com/office/powerpoint/2010/main" val="24255409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 calcmode="lin" valueType="num">
                                      <p:cBhvr additive="base">
                                        <p:cTn id="25"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anim calcmode="lin" valueType="num">
                                      <p:cBhvr additive="base">
                                        <p:cTn id="31"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 calcmode="lin" valueType="num">
                                      <p:cBhvr additive="base">
                                        <p:cTn id="37"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3">
                                            <p:txEl>
                                              <p:pRg st="7" end="7"/>
                                            </p:txEl>
                                          </p:spTgt>
                                        </p:tgtEl>
                                        <p:attrNameLst>
                                          <p:attrName>style.visibility</p:attrName>
                                        </p:attrNameLst>
                                      </p:cBhvr>
                                      <p:to>
                                        <p:strVal val="visible"/>
                                      </p:to>
                                    </p:set>
                                    <p:anim calcmode="lin" valueType="num">
                                      <p:cBhvr additive="base">
                                        <p:cTn id="43"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3">
                                            <p:txEl>
                                              <p:pRg st="0" end="0"/>
                                            </p:txEl>
                                          </p:spTgt>
                                        </p:tgtEl>
                                        <p:attrNameLst>
                                          <p:attrName>style.visibility</p:attrName>
                                        </p:attrNameLst>
                                      </p:cBhvr>
                                      <p:to>
                                        <p:strVal val="visible"/>
                                      </p:to>
                                    </p:set>
                                    <p:anim calcmode="lin" valueType="num">
                                      <p:cBhvr additive="base">
                                        <p:cTn id="49"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9C623E19-3225-4AEA-4CD6-6F64701474E0}"/>
              </a:ext>
            </a:extLst>
          </p:cNvPr>
          <p:cNvSpPr txBox="1"/>
          <p:nvPr/>
        </p:nvSpPr>
        <p:spPr>
          <a:xfrm>
            <a:off x="208091" y="193128"/>
            <a:ext cx="4244865" cy="577081"/>
          </a:xfrm>
          <a:prstGeom prst="rect">
            <a:avLst/>
          </a:prstGeom>
          <a:noFill/>
        </p:spPr>
        <p:txBody>
          <a:bodyPr rot="0" spcFirstLastPara="0" vertOverflow="overflow" horzOverflow="overflow" vert="horz" wrap="square" lIns="68580" tIns="34290" rIns="68580" bIns="34290" numCol="1" spcCol="0" rtlCol="0" fromWordArt="0" anchor="t" anchorCtr="0" forceAA="0" compatLnSpc="1">
            <a:prstTxWarp prst="textNoShape">
              <a:avLst/>
            </a:prstTxWarp>
            <a:spAutoFit/>
          </a:bodyPr>
          <a:lstStyle/>
          <a:p>
            <a:r>
              <a:rPr lang="en-GB" sz="3300" b="1" u="sng" dirty="0">
                <a:solidFill>
                  <a:srgbClr val="0070C0"/>
                </a:solidFill>
                <a:latin typeface="Calibri"/>
                <a:ea typeface="Calibri"/>
                <a:cs typeface="Calibri"/>
              </a:rPr>
              <a:t>Handwriting</a:t>
            </a:r>
            <a:endParaRPr lang="en-US" sz="1350" dirty="0">
              <a:latin typeface="Calibri"/>
              <a:ea typeface="Calibri"/>
              <a:cs typeface="Calibri"/>
            </a:endParaRPr>
          </a:p>
        </p:txBody>
      </p:sp>
      <p:sp>
        <p:nvSpPr>
          <p:cNvPr id="5" name="TextBox 4">
            <a:extLst>
              <a:ext uri="{FF2B5EF4-FFF2-40B4-BE49-F238E27FC236}">
                <a16:creationId xmlns:a16="http://schemas.microsoft.com/office/drawing/2014/main" id="{F6443D2C-4C5E-CAF8-53F8-FA39BEB737CF}"/>
              </a:ext>
            </a:extLst>
          </p:cNvPr>
          <p:cNvSpPr txBox="1"/>
          <p:nvPr/>
        </p:nvSpPr>
        <p:spPr>
          <a:xfrm>
            <a:off x="111672" y="770029"/>
            <a:ext cx="4010353" cy="3508653"/>
          </a:xfrm>
          <a:prstGeom prst="rect">
            <a:avLst/>
          </a:prstGeom>
          <a:noFill/>
        </p:spPr>
        <p:txBody>
          <a:bodyPr rot="0" spcFirstLastPara="0" vertOverflow="overflow" horzOverflow="overflow" vert="horz" wrap="square" lIns="68580" tIns="34290" rIns="68580" bIns="34290" numCol="1" spcCol="0" rtlCol="0" fromWordArt="0" anchor="t" anchorCtr="0" forceAA="0" compatLnSpc="1">
            <a:prstTxWarp prst="textNoShape">
              <a:avLst/>
            </a:prstTxWarp>
            <a:spAutoFit/>
          </a:bodyPr>
          <a:lstStyle/>
          <a:p>
            <a:r>
              <a:rPr lang="en-US" sz="1500" b="1" u="sng" dirty="0">
                <a:solidFill>
                  <a:srgbClr val="7030A0"/>
                </a:solidFill>
              </a:rPr>
              <a:t>What does it look like in school?</a:t>
            </a:r>
          </a:p>
          <a:p>
            <a:endParaRPr lang="en-US" sz="1500" b="1" u="sng" dirty="0">
              <a:solidFill>
                <a:srgbClr val="7030A0"/>
              </a:solidFill>
            </a:endParaRPr>
          </a:p>
          <a:p>
            <a:pPr marL="214313" indent="-214313">
              <a:buFont typeface="Calibri"/>
              <a:buChar char="-"/>
            </a:pPr>
            <a:r>
              <a:rPr lang="en-US" sz="1500" dirty="0"/>
              <a:t>Daily handwriting lessons following Morrells Handwriting scheme in KS2 and Little Wandle in EY and KS1</a:t>
            </a:r>
          </a:p>
          <a:p>
            <a:pPr marL="214313" indent="-214313">
              <a:buFont typeface="Calibri"/>
              <a:buChar char="-"/>
            </a:pPr>
            <a:r>
              <a:rPr lang="en-US" sz="1500" dirty="0"/>
              <a:t>Handwriting warm-ups to strengthen finger and wrist muscles</a:t>
            </a:r>
          </a:p>
          <a:p>
            <a:pPr marL="214313" indent="-214313">
              <a:buFont typeface="Calibri"/>
              <a:buChar char="-"/>
            </a:pPr>
            <a:r>
              <a:rPr lang="en-US" sz="1500" dirty="0"/>
              <a:t>Sitting in the correct handwriting position (4 chair legs on the floor, 2 feet flat on the floor and 2 hands on the table)</a:t>
            </a:r>
          </a:p>
          <a:p>
            <a:pPr marL="214313" indent="-214313">
              <a:buFont typeface="Calibri"/>
              <a:buChar char="-"/>
            </a:pPr>
            <a:r>
              <a:rPr lang="en-US" sz="1500" dirty="0"/>
              <a:t>Correct pencil/pen grip</a:t>
            </a:r>
          </a:p>
          <a:p>
            <a:pPr marL="214313" indent="-214313">
              <a:buFont typeface="Calibri"/>
              <a:buChar char="-"/>
            </a:pPr>
            <a:r>
              <a:rPr lang="en-US" sz="1500" b="1" dirty="0"/>
              <a:t>Heavy</a:t>
            </a:r>
            <a:r>
              <a:rPr lang="en-US" sz="1500" dirty="0"/>
              <a:t> focus on letter formation before joining</a:t>
            </a:r>
          </a:p>
          <a:p>
            <a:pPr marL="214313" indent="-214313">
              <a:buFont typeface="Calibri"/>
              <a:buChar char="-"/>
            </a:pPr>
            <a:r>
              <a:rPr lang="en-US" sz="1500" dirty="0"/>
              <a:t>Additional interventions if needed</a:t>
            </a:r>
          </a:p>
          <a:p>
            <a:pPr marL="214313" indent="-214313">
              <a:buFont typeface="Calibri"/>
              <a:buChar char="-"/>
            </a:pPr>
            <a:endParaRPr lang="en-US" sz="1200" dirty="0"/>
          </a:p>
        </p:txBody>
      </p:sp>
      <p:sp>
        <p:nvSpPr>
          <p:cNvPr id="7" name="TextBox 6">
            <a:extLst>
              <a:ext uri="{FF2B5EF4-FFF2-40B4-BE49-F238E27FC236}">
                <a16:creationId xmlns:a16="http://schemas.microsoft.com/office/drawing/2014/main" id="{6BF8AEE9-489D-A81B-9F43-48934D462138}"/>
              </a:ext>
            </a:extLst>
          </p:cNvPr>
          <p:cNvSpPr txBox="1"/>
          <p:nvPr/>
        </p:nvSpPr>
        <p:spPr>
          <a:xfrm>
            <a:off x="4108961" y="2794073"/>
            <a:ext cx="4356538" cy="3300904"/>
          </a:xfrm>
          <a:prstGeom prst="rect">
            <a:avLst/>
          </a:prstGeom>
          <a:noFill/>
        </p:spPr>
        <p:txBody>
          <a:bodyPr rot="0" spcFirstLastPara="0" vertOverflow="overflow" horzOverflow="overflow" vert="horz" wrap="square" lIns="68580" tIns="34290" rIns="68580" bIns="34290" numCol="1" spcCol="0" rtlCol="0" fromWordArt="0" anchor="t" anchorCtr="0" forceAA="0" compatLnSpc="1">
            <a:prstTxWarp prst="textNoShape">
              <a:avLst/>
            </a:prstTxWarp>
            <a:spAutoFit/>
          </a:bodyPr>
          <a:lstStyle/>
          <a:p>
            <a:r>
              <a:rPr lang="en-US" sz="1500" b="1" u="sng" dirty="0">
                <a:solidFill>
                  <a:srgbClr val="7030A0"/>
                </a:solidFill>
              </a:rPr>
              <a:t>What can I do at home to support my child?</a:t>
            </a:r>
          </a:p>
          <a:p>
            <a:pPr marL="257175" indent="-257175">
              <a:buFont typeface="Calibri"/>
              <a:buChar char="-"/>
            </a:pPr>
            <a:endParaRPr lang="en-US" sz="1500" dirty="0">
              <a:solidFill>
                <a:srgbClr val="000000"/>
              </a:solidFill>
            </a:endParaRPr>
          </a:p>
          <a:p>
            <a:pPr marL="257175" indent="-257175">
              <a:buFont typeface="Calibri"/>
              <a:buChar char="-"/>
            </a:pPr>
            <a:r>
              <a:rPr lang="en-US" sz="1500" dirty="0"/>
              <a:t>Take your child to the park where they can strengthen their finger muscles whilst climbing and gripping.</a:t>
            </a:r>
          </a:p>
          <a:p>
            <a:pPr marL="257175" indent="-257175">
              <a:buFont typeface="Calibri"/>
              <a:buChar char="-"/>
            </a:pPr>
            <a:r>
              <a:rPr lang="en-US" sz="1500" dirty="0"/>
              <a:t>Serve drinks in cups with a handle rather than a bottle which requires a fist grip</a:t>
            </a:r>
          </a:p>
          <a:p>
            <a:pPr marL="257175" indent="-257175">
              <a:buFont typeface="Calibri"/>
              <a:buChar char="-"/>
            </a:pPr>
            <a:r>
              <a:rPr lang="en-US" sz="1500" dirty="0"/>
              <a:t>Encourage them to carry their own book bag (again, encouraging the strengthening of finger muscles)</a:t>
            </a:r>
          </a:p>
          <a:p>
            <a:pPr marL="257175" indent="-257175">
              <a:buFont typeface="Calibri"/>
              <a:buChar char="-"/>
            </a:pPr>
            <a:r>
              <a:rPr lang="en-US" sz="1500" dirty="0"/>
              <a:t>Chores!</a:t>
            </a:r>
          </a:p>
          <a:p>
            <a:pPr marL="257175" indent="-257175">
              <a:buFont typeface="Calibri"/>
              <a:buChar char="-"/>
            </a:pPr>
            <a:r>
              <a:rPr lang="en-US" sz="1500" dirty="0"/>
              <a:t>Use metal cutlery</a:t>
            </a:r>
          </a:p>
          <a:p>
            <a:pPr marL="257175" indent="-257175">
              <a:buFont typeface="Calibri"/>
              <a:buChar char="-"/>
            </a:pPr>
            <a:r>
              <a:rPr lang="en-US" sz="1500" dirty="0"/>
              <a:t>Do arts/crafts and cooking together</a:t>
            </a:r>
          </a:p>
          <a:p>
            <a:pPr marL="257175" indent="-257175">
              <a:buFont typeface="Calibri"/>
              <a:buChar char="-"/>
            </a:pPr>
            <a:endParaRPr lang="en-US" sz="1500" dirty="0"/>
          </a:p>
        </p:txBody>
      </p:sp>
      <p:sp>
        <p:nvSpPr>
          <p:cNvPr id="8" name="TextBox 7">
            <a:extLst>
              <a:ext uri="{FF2B5EF4-FFF2-40B4-BE49-F238E27FC236}">
                <a16:creationId xmlns:a16="http://schemas.microsoft.com/office/drawing/2014/main" id="{F586C76A-8718-2046-5607-730BC2386CB4}"/>
              </a:ext>
            </a:extLst>
          </p:cNvPr>
          <p:cNvSpPr txBox="1"/>
          <p:nvPr/>
        </p:nvSpPr>
        <p:spPr>
          <a:xfrm rot="-10800000" flipV="1">
            <a:off x="214221" y="6098929"/>
            <a:ext cx="4148885" cy="484748"/>
          </a:xfrm>
          <a:prstGeom prst="rect">
            <a:avLst/>
          </a:prstGeom>
          <a:noFill/>
        </p:spPr>
        <p:txBody>
          <a:bodyPr rot="0" spcFirstLastPara="0" vertOverflow="overflow" horzOverflow="overflow" vert="horz" wrap="square" lIns="68580" tIns="34290" rIns="68580" bIns="34290" numCol="1" spcCol="0" rtlCol="0" fromWordArt="0" anchor="t" anchorCtr="0" forceAA="0" compatLnSpc="1">
            <a:prstTxWarp prst="textNoShape">
              <a:avLst/>
            </a:prstTxWarp>
            <a:spAutoFit/>
          </a:bodyPr>
          <a:lstStyle/>
          <a:p>
            <a:r>
              <a:rPr lang="en-US" sz="1350" b="1" dirty="0"/>
              <a:t>If you have any concerns over your child's handwriting, please do not hesitate to come and speak to us.</a:t>
            </a:r>
          </a:p>
        </p:txBody>
      </p:sp>
      <p:pic>
        <p:nvPicPr>
          <p:cNvPr id="2" name="Picture 1" descr="86,400+ Handwriting Cartoon Stock Photos, Pictures &amp; Royalty-Free Images -  iStock">
            <a:extLst>
              <a:ext uri="{FF2B5EF4-FFF2-40B4-BE49-F238E27FC236}">
                <a16:creationId xmlns:a16="http://schemas.microsoft.com/office/drawing/2014/main" id="{2B8DA166-58F2-6E9B-586C-BC6CC0DA4EE0}"/>
              </a:ext>
            </a:extLst>
          </p:cNvPr>
          <p:cNvPicPr>
            <a:picLocks noChangeAspect="1"/>
          </p:cNvPicPr>
          <p:nvPr/>
        </p:nvPicPr>
        <p:blipFill>
          <a:blip r:embed="rId2"/>
          <a:stretch>
            <a:fillRect/>
          </a:stretch>
        </p:blipFill>
        <p:spPr>
          <a:xfrm>
            <a:off x="6521980" y="-3704"/>
            <a:ext cx="2619375" cy="1753659"/>
          </a:xfrm>
          <a:prstGeom prst="rect">
            <a:avLst/>
          </a:prstGeom>
        </p:spPr>
      </p:pic>
    </p:spTree>
    <p:extLst>
      <p:ext uri="{BB962C8B-B14F-4D97-AF65-F5344CB8AC3E}">
        <p14:creationId xmlns:p14="http://schemas.microsoft.com/office/powerpoint/2010/main" val="10985722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solidFill>
                  <a:srgbClr val="002060"/>
                </a:solidFill>
              </a:rPr>
              <a:t>Reading</a:t>
            </a:r>
            <a:r>
              <a:rPr lang="en-GB"/>
              <a:t>	</a:t>
            </a:r>
          </a:p>
        </p:txBody>
      </p:sp>
      <p:sp>
        <p:nvSpPr>
          <p:cNvPr id="3" name="Content Placeholder 2"/>
          <p:cNvSpPr>
            <a:spLocks noGrp="1"/>
          </p:cNvSpPr>
          <p:nvPr>
            <p:ph idx="1"/>
          </p:nvPr>
        </p:nvSpPr>
        <p:spPr>
          <a:xfrm>
            <a:off x="0" y="1311062"/>
            <a:ext cx="8077200" cy="5089738"/>
          </a:xfrm>
        </p:spPr>
        <p:txBody>
          <a:bodyPr vert="horz" lIns="91440" tIns="45720" rIns="91440" bIns="45720" rtlCol="0" anchor="t">
            <a:normAutofit fontScale="70000" lnSpcReduction="20000"/>
          </a:bodyPr>
          <a:lstStyle/>
          <a:p>
            <a:pPr lvl="1"/>
            <a:r>
              <a:rPr lang="en-GB" sz="3200" dirty="0">
                <a:solidFill>
                  <a:srgbClr val="002060"/>
                </a:solidFill>
              </a:rPr>
              <a:t>So important! </a:t>
            </a:r>
            <a:endParaRPr lang="en-GB" sz="3200" dirty="0">
              <a:solidFill>
                <a:srgbClr val="002060"/>
              </a:solidFill>
              <a:cs typeface="Calibri"/>
            </a:endParaRPr>
          </a:p>
          <a:p>
            <a:pPr lvl="1"/>
            <a:r>
              <a:rPr lang="en-GB" sz="3200" dirty="0">
                <a:solidFill>
                  <a:srgbClr val="002060"/>
                </a:solidFill>
                <a:cs typeface="Calibri"/>
              </a:rPr>
              <a:t>At least 3 times a week - recorded in journal. The children can </a:t>
            </a:r>
            <a:r>
              <a:rPr lang="en-GB" sz="3200">
                <a:solidFill>
                  <a:srgbClr val="002060"/>
                </a:solidFill>
                <a:cs typeface="Calibri"/>
              </a:rPr>
              <a:t>do this.</a:t>
            </a:r>
            <a:endParaRPr lang="en-GB" sz="3200">
              <a:solidFill>
                <a:srgbClr val="002060"/>
              </a:solidFill>
            </a:endParaRPr>
          </a:p>
          <a:p>
            <a:pPr lvl="1"/>
            <a:r>
              <a:rPr lang="en-GB" sz="3200" dirty="0">
                <a:solidFill>
                  <a:srgbClr val="002060"/>
                </a:solidFill>
              </a:rPr>
              <a:t>Children’s reading journal to be handed in weekly on Monday</a:t>
            </a:r>
            <a:endParaRPr lang="en-GB" sz="3200" dirty="0">
              <a:solidFill>
                <a:srgbClr val="002060"/>
              </a:solidFill>
              <a:cs typeface="Calibri"/>
            </a:endParaRPr>
          </a:p>
          <a:p>
            <a:pPr lvl="1"/>
            <a:r>
              <a:rPr lang="en-GB" sz="3200" dirty="0">
                <a:solidFill>
                  <a:srgbClr val="002060"/>
                </a:solidFill>
              </a:rPr>
              <a:t>Home reading for pleasure</a:t>
            </a:r>
            <a:endParaRPr lang="en-GB" sz="3200" dirty="0">
              <a:solidFill>
                <a:srgbClr val="002060"/>
              </a:solidFill>
              <a:cs typeface="Calibri"/>
            </a:endParaRPr>
          </a:p>
          <a:p>
            <a:pPr lvl="2"/>
            <a:r>
              <a:rPr lang="en-GB" sz="3000" dirty="0">
                <a:solidFill>
                  <a:srgbClr val="C00000"/>
                </a:solidFill>
              </a:rPr>
              <a:t>summarise thoughts, predict, discuss vocabulary and author's choice, questions</a:t>
            </a:r>
            <a:endParaRPr lang="en-GB" sz="3000" dirty="0">
              <a:solidFill>
                <a:srgbClr val="C00000"/>
              </a:solidFill>
              <a:cs typeface="Calibri"/>
            </a:endParaRPr>
          </a:p>
          <a:p>
            <a:pPr lvl="1"/>
            <a:r>
              <a:rPr lang="en-GB" sz="3200" dirty="0">
                <a:solidFill>
                  <a:srgbClr val="002060"/>
                </a:solidFill>
              </a:rPr>
              <a:t>A </a:t>
            </a:r>
            <a:r>
              <a:rPr lang="en-GB" sz="3200" u="sng" dirty="0">
                <a:solidFill>
                  <a:srgbClr val="002060"/>
                </a:solidFill>
              </a:rPr>
              <a:t>range</a:t>
            </a:r>
            <a:r>
              <a:rPr lang="en-GB" sz="3200" dirty="0">
                <a:solidFill>
                  <a:srgbClr val="002060"/>
                </a:solidFill>
              </a:rPr>
              <a:t> of texts</a:t>
            </a:r>
            <a:endParaRPr lang="en-GB" sz="3200" dirty="0">
              <a:solidFill>
                <a:srgbClr val="002060"/>
              </a:solidFill>
              <a:cs typeface="Calibri"/>
            </a:endParaRPr>
          </a:p>
          <a:p>
            <a:pPr marL="411480" lvl="1" indent="0">
              <a:buNone/>
            </a:pPr>
            <a:endParaRPr lang="en-GB" sz="3200">
              <a:solidFill>
                <a:srgbClr val="002060"/>
              </a:solidFill>
              <a:ea typeface="Calibri"/>
              <a:cs typeface="Calibri"/>
            </a:endParaRPr>
          </a:p>
          <a:p>
            <a:pPr marL="411480" lvl="1" indent="0">
              <a:buNone/>
            </a:pPr>
            <a:r>
              <a:rPr lang="en-GB" sz="3200" dirty="0">
                <a:solidFill>
                  <a:srgbClr val="002060"/>
                </a:solidFill>
                <a:ea typeface="Calibri"/>
                <a:cs typeface="Calibri"/>
              </a:rPr>
              <a:t>In reading records comments could include:</a:t>
            </a:r>
            <a:endParaRPr lang="en-GB" dirty="0"/>
          </a:p>
          <a:p>
            <a:pPr lvl="1"/>
            <a:r>
              <a:rPr lang="en-GB" sz="3200" dirty="0">
                <a:solidFill>
                  <a:srgbClr val="002060"/>
                </a:solidFill>
              </a:rPr>
              <a:t>How writer creates mood / atmosphere</a:t>
            </a:r>
            <a:endParaRPr lang="en-GB" sz="3200" dirty="0">
              <a:solidFill>
                <a:srgbClr val="002060"/>
              </a:solidFill>
              <a:cs typeface="Calibri"/>
            </a:endParaRPr>
          </a:p>
          <a:p>
            <a:pPr lvl="1"/>
            <a:r>
              <a:rPr lang="en-GB" sz="3200" dirty="0">
                <a:solidFill>
                  <a:srgbClr val="002060"/>
                </a:solidFill>
              </a:rPr>
              <a:t>Inference – deductions about motives</a:t>
            </a:r>
            <a:endParaRPr lang="en-GB" sz="3200" dirty="0">
              <a:solidFill>
                <a:srgbClr val="002060"/>
              </a:solidFill>
              <a:cs typeface="Calibri"/>
            </a:endParaRPr>
          </a:p>
          <a:p>
            <a:pPr lvl="1"/>
            <a:r>
              <a:rPr lang="en-GB" sz="3200" dirty="0">
                <a:solidFill>
                  <a:srgbClr val="002060"/>
                </a:solidFill>
              </a:rPr>
              <a:t>Justify their opinion</a:t>
            </a:r>
            <a:endParaRPr lang="en-GB" sz="3200" dirty="0">
              <a:solidFill>
                <a:srgbClr val="002060"/>
              </a:solidFill>
              <a:cs typeface="Calibri"/>
            </a:endParaRPr>
          </a:p>
          <a:p>
            <a:pPr lvl="1"/>
            <a:r>
              <a:rPr lang="en-GB" sz="3200" dirty="0">
                <a:solidFill>
                  <a:srgbClr val="002060"/>
                </a:solidFill>
                <a:cs typeface="Calibri"/>
              </a:rPr>
              <a:t>Not just </a:t>
            </a:r>
            <a:r>
              <a:rPr lang="en-GB" sz="3200" i="1" dirty="0">
                <a:solidFill>
                  <a:srgbClr val="002060"/>
                </a:solidFill>
                <a:cs typeface="Calibri"/>
              </a:rPr>
              <a:t>"It was good."</a:t>
            </a:r>
            <a:endParaRPr lang="en-GB" sz="3200" i="1" dirty="0">
              <a:solidFill>
                <a:srgbClr val="002060"/>
              </a:solidFill>
              <a:ea typeface="Calibri"/>
              <a:cs typeface="Calibri"/>
            </a:endParaRPr>
          </a:p>
          <a:p>
            <a:pPr lvl="1"/>
            <a:endParaRPr lang="en-GB"/>
          </a:p>
          <a:p>
            <a:pPr lvl="1">
              <a:buClr>
                <a:srgbClr val="297FD5"/>
              </a:buClr>
            </a:pPr>
            <a:endParaRPr lang="en-GB">
              <a:cs typeface="Calibri"/>
            </a:endParaRPr>
          </a:p>
          <a:p>
            <a:endParaRPr lang="en-GB">
              <a:cs typeface="Calibri"/>
            </a:endParaRPr>
          </a:p>
        </p:txBody>
      </p:sp>
      <p:pic>
        <p:nvPicPr>
          <p:cNvPr id="4" name="Picture 3" descr="A group of kids reading books&#10;&#10;AI-generated content may be incorrect.">
            <a:extLst>
              <a:ext uri="{FF2B5EF4-FFF2-40B4-BE49-F238E27FC236}">
                <a16:creationId xmlns:a16="http://schemas.microsoft.com/office/drawing/2014/main" id="{526F774B-6CE7-2B24-50D5-F3DA42715D09}"/>
              </a:ext>
            </a:extLst>
          </p:cNvPr>
          <p:cNvPicPr>
            <a:picLocks noChangeAspect="1"/>
          </p:cNvPicPr>
          <p:nvPr/>
        </p:nvPicPr>
        <p:blipFill>
          <a:blip r:embed="rId2"/>
          <a:stretch>
            <a:fillRect/>
          </a:stretch>
        </p:blipFill>
        <p:spPr>
          <a:xfrm>
            <a:off x="6794500" y="-2678"/>
            <a:ext cx="2349500" cy="1434104"/>
          </a:xfrm>
          <a:prstGeom prst="rect">
            <a:avLst/>
          </a:prstGeom>
        </p:spPr>
      </p:pic>
    </p:spTree>
    <p:extLst>
      <p:ext uri="{BB962C8B-B14F-4D97-AF65-F5344CB8AC3E}">
        <p14:creationId xmlns:p14="http://schemas.microsoft.com/office/powerpoint/2010/main" val="2545655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Effect transition="in" filter="barn(inVertical)">
                                      <p:cBhvr>
                                        <p:cTn id="7" dur="500"/>
                                        <p:tgtEl>
                                          <p:spTgt spid="3">
                                            <p:txEl>
                                              <p:pRg st="4" end="4"/>
                                            </p:txEl>
                                          </p:spTgt>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3">
                                            <p:txEl>
                                              <p:pRg st="5" end="5"/>
                                            </p:txEl>
                                          </p:spTgt>
                                        </p:tgtEl>
                                        <p:attrNameLst>
                                          <p:attrName>style.visibility</p:attrName>
                                        </p:attrNameLst>
                                      </p:cBhvr>
                                      <p:to>
                                        <p:strVal val="visible"/>
                                      </p:to>
                                    </p:set>
                                    <p:animEffect transition="in" filter="fade">
                                      <p:cBhvr>
                                        <p:cTn id="12" dur="1000"/>
                                        <p:tgtEl>
                                          <p:spTgt spid="3">
                                            <p:txEl>
                                              <p:pRg st="5" end="5"/>
                                            </p:txEl>
                                          </p:spTgt>
                                        </p:tgtEl>
                                      </p:cBhvr>
                                    </p:animEffect>
                                    <p:anim calcmode="lin" valueType="num">
                                      <p:cBhvr>
                                        <p:cTn id="13"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3">
                                            <p:txEl>
                                              <p:pRg st="7" end="7"/>
                                            </p:txEl>
                                          </p:spTgt>
                                        </p:tgtEl>
                                        <p:attrNameLst>
                                          <p:attrName>style.visibility</p:attrName>
                                        </p:attrNameLst>
                                      </p:cBhvr>
                                      <p:to>
                                        <p:strVal val="visible"/>
                                      </p:to>
                                    </p:set>
                                    <p:animEffect transition="in" filter="fade">
                                      <p:cBhvr>
                                        <p:cTn id="19" dur="1000"/>
                                        <p:tgtEl>
                                          <p:spTgt spid="3">
                                            <p:txEl>
                                              <p:pRg st="7" end="7"/>
                                            </p:txEl>
                                          </p:spTgt>
                                        </p:tgtEl>
                                      </p:cBhvr>
                                    </p:animEffect>
                                    <p:anim calcmode="lin" valueType="num">
                                      <p:cBhvr>
                                        <p:cTn id="20"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16" presetClass="entr" presetSubtype="21" fill="hold" nodeType="clickEffect">
                                  <p:stCondLst>
                                    <p:cond delay="0"/>
                                  </p:stCondLst>
                                  <p:childTnLst>
                                    <p:set>
                                      <p:cBhvr>
                                        <p:cTn id="25" dur="1" fill="hold">
                                          <p:stCondLst>
                                            <p:cond delay="0"/>
                                          </p:stCondLst>
                                        </p:cTn>
                                        <p:tgtEl>
                                          <p:spTgt spid="3">
                                            <p:txEl>
                                              <p:pRg st="8" end="8"/>
                                            </p:txEl>
                                          </p:spTgt>
                                        </p:tgtEl>
                                        <p:attrNameLst>
                                          <p:attrName>style.visibility</p:attrName>
                                        </p:attrNameLst>
                                      </p:cBhvr>
                                      <p:to>
                                        <p:strVal val="visible"/>
                                      </p:to>
                                    </p:set>
                                    <p:animEffect transition="in" filter="barn(inVertical)">
                                      <p:cBhvr>
                                        <p:cTn id="26" dur="500"/>
                                        <p:tgtEl>
                                          <p:spTgt spid="3">
                                            <p:txEl>
                                              <p:pRg st="8" end="8"/>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16" presetClass="entr" presetSubtype="21" fill="hold" nodeType="clickEffect">
                                  <p:stCondLst>
                                    <p:cond delay="0"/>
                                  </p:stCondLst>
                                  <p:childTnLst>
                                    <p:set>
                                      <p:cBhvr>
                                        <p:cTn id="30" dur="1" fill="hold">
                                          <p:stCondLst>
                                            <p:cond delay="0"/>
                                          </p:stCondLst>
                                        </p:cTn>
                                        <p:tgtEl>
                                          <p:spTgt spid="3">
                                            <p:txEl>
                                              <p:pRg st="9" end="9"/>
                                            </p:txEl>
                                          </p:spTgt>
                                        </p:tgtEl>
                                        <p:attrNameLst>
                                          <p:attrName>style.visibility</p:attrName>
                                        </p:attrNameLst>
                                      </p:cBhvr>
                                      <p:to>
                                        <p:strVal val="visible"/>
                                      </p:to>
                                    </p:set>
                                    <p:animEffect transition="in" filter="barn(inVertical)">
                                      <p:cBhvr>
                                        <p:cTn id="31" dur="500"/>
                                        <p:tgtEl>
                                          <p:spTgt spid="3">
                                            <p:txEl>
                                              <p:pRg st="9" end="9"/>
                                            </p:txEl>
                                          </p:spTgt>
                                        </p:tgtEl>
                                      </p:cBhvr>
                                    </p:animEffect>
                                  </p:childTnLst>
                                </p:cTn>
                              </p:par>
                            </p:childTnLst>
                          </p:cTn>
                        </p:par>
                      </p:childTnLst>
                    </p:cTn>
                  </p:par>
                  <p:par>
                    <p:cTn id="32" fill="hold">
                      <p:stCondLst>
                        <p:cond delay="indefinite"/>
                      </p:stCondLst>
                      <p:childTnLst>
                        <p:par>
                          <p:cTn id="33" fill="hold">
                            <p:stCondLst>
                              <p:cond delay="0"/>
                            </p:stCondLst>
                            <p:childTnLst>
                              <p:par>
                                <p:cTn id="34" presetID="16" presetClass="entr" presetSubtype="21" fill="hold" nodeType="clickEffect">
                                  <p:stCondLst>
                                    <p:cond delay="0"/>
                                  </p:stCondLst>
                                  <p:childTnLst>
                                    <p:set>
                                      <p:cBhvr>
                                        <p:cTn id="35" dur="1" fill="hold">
                                          <p:stCondLst>
                                            <p:cond delay="0"/>
                                          </p:stCondLst>
                                        </p:cTn>
                                        <p:tgtEl>
                                          <p:spTgt spid="3">
                                            <p:txEl>
                                              <p:pRg st="10" end="10"/>
                                            </p:txEl>
                                          </p:spTgt>
                                        </p:tgtEl>
                                        <p:attrNameLst>
                                          <p:attrName>style.visibility</p:attrName>
                                        </p:attrNameLst>
                                      </p:cBhvr>
                                      <p:to>
                                        <p:strVal val="visible"/>
                                      </p:to>
                                    </p:set>
                                    <p:animEffect transition="in" filter="barn(inVertical)">
                                      <p:cBhvr>
                                        <p:cTn id="36" dur="500"/>
                                        <p:tgtEl>
                                          <p:spTgt spid="3">
                                            <p:txEl>
                                              <p:pRg st="10" end="10"/>
                                            </p:txEl>
                                          </p:spTgt>
                                        </p:tgtEl>
                                      </p:cBhvr>
                                    </p:animEffect>
                                  </p:childTnLst>
                                </p:cTn>
                              </p:par>
                            </p:childTnLst>
                          </p:cTn>
                        </p:par>
                      </p:childTnLst>
                    </p:cTn>
                  </p:par>
                  <p:par>
                    <p:cTn id="37" fill="hold">
                      <p:stCondLst>
                        <p:cond delay="indefinite"/>
                      </p:stCondLst>
                      <p:childTnLst>
                        <p:par>
                          <p:cTn id="38" fill="hold">
                            <p:stCondLst>
                              <p:cond delay="0"/>
                            </p:stCondLst>
                            <p:childTnLst>
                              <p:par>
                                <p:cTn id="39" presetID="16" presetClass="entr" presetSubtype="21" fill="hold" nodeType="clickEffect">
                                  <p:stCondLst>
                                    <p:cond delay="0"/>
                                  </p:stCondLst>
                                  <p:childTnLst>
                                    <p:set>
                                      <p:cBhvr>
                                        <p:cTn id="40" dur="1" fill="hold">
                                          <p:stCondLst>
                                            <p:cond delay="0"/>
                                          </p:stCondLst>
                                        </p:cTn>
                                        <p:tgtEl>
                                          <p:spTgt spid="3">
                                            <p:txEl>
                                              <p:pRg st="11" end="11"/>
                                            </p:txEl>
                                          </p:spTgt>
                                        </p:tgtEl>
                                        <p:attrNameLst>
                                          <p:attrName>style.visibility</p:attrName>
                                        </p:attrNameLst>
                                      </p:cBhvr>
                                      <p:to>
                                        <p:strVal val="visible"/>
                                      </p:to>
                                    </p:set>
                                    <p:animEffect transition="in" filter="barn(inVertical)">
                                      <p:cBhvr>
                                        <p:cTn id="41" dur="500"/>
                                        <p:tgtEl>
                                          <p:spTgt spid="3">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442CFB-73B1-BCA1-2EC7-7AE4BAF481EB}"/>
              </a:ext>
            </a:extLst>
          </p:cNvPr>
          <p:cNvSpPr>
            <a:spLocks noGrp="1"/>
          </p:cNvSpPr>
          <p:nvPr>
            <p:ph type="title"/>
          </p:nvPr>
        </p:nvSpPr>
        <p:spPr>
          <a:xfrm>
            <a:off x="304723" y="418796"/>
            <a:ext cx="7886700" cy="763785"/>
          </a:xfrm>
        </p:spPr>
        <p:txBody>
          <a:bodyPr/>
          <a:lstStyle/>
          <a:p>
            <a:pPr algn="ctr"/>
            <a:r>
              <a:rPr lang="en-GB" b="1" u="sng">
                <a:solidFill>
                  <a:srgbClr val="0070C0"/>
                </a:solidFill>
              </a:rPr>
              <a:t>The Word Gap</a:t>
            </a:r>
          </a:p>
        </p:txBody>
      </p:sp>
      <p:sp>
        <p:nvSpPr>
          <p:cNvPr id="3" name="Content Placeholder 2">
            <a:extLst>
              <a:ext uri="{FF2B5EF4-FFF2-40B4-BE49-F238E27FC236}">
                <a16:creationId xmlns:a16="http://schemas.microsoft.com/office/drawing/2014/main" id="{B0435BB6-7BD8-32FE-390B-2F4B625FF395}"/>
              </a:ext>
            </a:extLst>
          </p:cNvPr>
          <p:cNvSpPr>
            <a:spLocks noGrp="1"/>
          </p:cNvSpPr>
          <p:nvPr>
            <p:ph idx="1"/>
          </p:nvPr>
        </p:nvSpPr>
        <p:spPr>
          <a:xfrm>
            <a:off x="305302" y="1598068"/>
            <a:ext cx="7970574" cy="3918021"/>
          </a:xfrm>
        </p:spPr>
        <p:txBody>
          <a:bodyPr vert="horz" lIns="68580" tIns="34290" rIns="68580" bIns="34290" rtlCol="0" anchor="t">
            <a:normAutofit lnSpcReduction="10000"/>
          </a:bodyPr>
          <a:lstStyle/>
          <a:p>
            <a:pPr marL="0" indent="0">
              <a:buNone/>
            </a:pPr>
            <a:r>
              <a:rPr lang="en-GB"/>
              <a:t>At five years old:</a:t>
            </a:r>
            <a:endParaRPr lang="en-US"/>
          </a:p>
          <a:p>
            <a:pPr marL="0" indent="0">
              <a:buNone/>
            </a:pPr>
            <a:endParaRPr lang="en-GB"/>
          </a:p>
          <a:p>
            <a:pPr marL="0" indent="0">
              <a:buNone/>
            </a:pPr>
            <a:r>
              <a:rPr lang="en-GB"/>
              <a:t>Never read to – 4,622 words</a:t>
            </a:r>
          </a:p>
          <a:p>
            <a:pPr marL="0" indent="0">
              <a:buNone/>
            </a:pPr>
            <a:r>
              <a:rPr lang="en-GB"/>
              <a:t>1-2 times a week – 63, 570 words</a:t>
            </a:r>
          </a:p>
          <a:p>
            <a:pPr marL="0" indent="0">
              <a:buNone/>
            </a:pPr>
            <a:r>
              <a:rPr lang="en-GB"/>
              <a:t>3-5 times a week – 169, 520</a:t>
            </a:r>
          </a:p>
          <a:p>
            <a:pPr marL="0" indent="0">
              <a:buNone/>
            </a:pPr>
            <a:r>
              <a:rPr lang="en-GB"/>
              <a:t>Daily – 296, 000 words</a:t>
            </a:r>
          </a:p>
          <a:p>
            <a:pPr marL="0" indent="0">
              <a:buNone/>
            </a:pPr>
            <a:r>
              <a:rPr lang="en-GB"/>
              <a:t>Five books a day – 1, 483, 300 words</a:t>
            </a:r>
          </a:p>
          <a:p>
            <a:pPr marL="0" indent="0">
              <a:buNone/>
            </a:pPr>
            <a:endParaRPr lang="en-GB"/>
          </a:p>
          <a:p>
            <a:pPr marL="0" indent="0" algn="r">
              <a:buNone/>
            </a:pPr>
            <a:r>
              <a:rPr lang="en-GB" i="1"/>
              <a:t>Science Daily (2019)</a:t>
            </a:r>
          </a:p>
          <a:p>
            <a:pPr marL="0" indent="0" algn="r">
              <a:buNone/>
            </a:pPr>
            <a:r>
              <a:rPr lang="en-GB" i="1">
                <a:hlinkClick r:id="rId3"/>
              </a:rPr>
              <a:t>https://www.sciencedaily.com/releases/2019/04/190404074947.htm</a:t>
            </a:r>
            <a:endParaRPr lang="en-GB" i="1"/>
          </a:p>
          <a:p>
            <a:pPr marL="0" indent="0" algn="r">
              <a:buNone/>
            </a:pPr>
            <a:endParaRPr lang="en-GB" i="1"/>
          </a:p>
        </p:txBody>
      </p:sp>
    </p:spTree>
    <p:extLst>
      <p:ext uri="{BB962C8B-B14F-4D97-AF65-F5344CB8AC3E}">
        <p14:creationId xmlns:p14="http://schemas.microsoft.com/office/powerpoint/2010/main" val="94739135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rgbClr val="002060"/>
                </a:solidFill>
                <a:latin typeface="Calibri"/>
                <a:cs typeface="Calibri"/>
              </a:rPr>
              <a:t>Guided Reading </a:t>
            </a:r>
            <a:r>
              <a:rPr lang="en-GB" dirty="0"/>
              <a:t>	</a:t>
            </a:r>
          </a:p>
        </p:txBody>
      </p:sp>
      <p:sp>
        <p:nvSpPr>
          <p:cNvPr id="3" name="Content Placeholder 2"/>
          <p:cNvSpPr>
            <a:spLocks noGrp="1"/>
          </p:cNvSpPr>
          <p:nvPr>
            <p:ph idx="1"/>
          </p:nvPr>
        </p:nvSpPr>
        <p:spPr>
          <a:xfrm>
            <a:off x="0" y="1600200"/>
            <a:ext cx="8077200" cy="4800600"/>
          </a:xfrm>
        </p:spPr>
        <p:txBody>
          <a:bodyPr vert="horz" lIns="91440" tIns="45720" rIns="91440" bIns="45720" rtlCol="0" anchor="t">
            <a:normAutofit/>
          </a:bodyPr>
          <a:lstStyle/>
          <a:p>
            <a:pPr marL="411480" lvl="1" indent="0">
              <a:buNone/>
            </a:pPr>
            <a:r>
              <a:rPr lang="en-GB" sz="3200" dirty="0">
                <a:solidFill>
                  <a:srgbClr val="002060"/>
                </a:solidFill>
              </a:rPr>
              <a:t>Daily reading of quality texts:</a:t>
            </a:r>
            <a:endParaRPr lang="en-GB">
              <a:solidFill>
                <a:srgbClr val="002060"/>
              </a:solidFill>
              <a:cs typeface="Calibri"/>
            </a:endParaRPr>
          </a:p>
          <a:p>
            <a:pPr lvl="1"/>
            <a:r>
              <a:rPr lang="en-GB" sz="3000" dirty="0">
                <a:solidFill>
                  <a:srgbClr val="002060"/>
                </a:solidFill>
                <a:ea typeface="+mn-lt"/>
                <a:cs typeface="+mn-lt"/>
              </a:rPr>
              <a:t>Master Readers approach</a:t>
            </a:r>
          </a:p>
          <a:p>
            <a:pPr lvl="1"/>
            <a:r>
              <a:rPr lang="en-GB" sz="3000" dirty="0">
                <a:solidFill>
                  <a:srgbClr val="002060"/>
                </a:solidFill>
                <a:ea typeface="+mn-lt"/>
                <a:cs typeface="+mn-lt"/>
              </a:rPr>
              <a:t>Whole class shared reading</a:t>
            </a:r>
            <a:endParaRPr lang="en-GB" dirty="0">
              <a:solidFill>
                <a:srgbClr val="002060"/>
              </a:solidFill>
              <a:ea typeface="Calibri"/>
              <a:cs typeface="Calibri"/>
            </a:endParaRPr>
          </a:p>
          <a:p>
            <a:pPr lvl="1">
              <a:buClr>
                <a:srgbClr val="297FD5"/>
              </a:buClr>
            </a:pPr>
            <a:r>
              <a:rPr lang="en-GB" sz="3000" dirty="0">
                <a:solidFill>
                  <a:srgbClr val="002060"/>
                </a:solidFill>
                <a:ea typeface="+mn-lt"/>
                <a:cs typeface="+mn-lt"/>
              </a:rPr>
              <a:t>'Book Club' - discuss a shared text</a:t>
            </a:r>
            <a:endParaRPr lang="en-GB">
              <a:solidFill>
                <a:srgbClr val="002060"/>
              </a:solidFill>
              <a:ea typeface="+mn-lt"/>
              <a:cs typeface="+mn-lt"/>
            </a:endParaRPr>
          </a:p>
          <a:p>
            <a:pPr lvl="1">
              <a:buClr>
                <a:srgbClr val="297FD5"/>
              </a:buClr>
            </a:pPr>
            <a:r>
              <a:rPr lang="en-GB" sz="3000" dirty="0">
                <a:solidFill>
                  <a:srgbClr val="002060"/>
                </a:solidFill>
                <a:ea typeface="+mn-lt"/>
                <a:cs typeface="+mn-lt"/>
              </a:rPr>
              <a:t>Modelled comprehension (retrieve, inference, vocabulary, prediction and author choice)</a:t>
            </a:r>
            <a:endParaRPr lang="en-GB">
              <a:solidFill>
                <a:srgbClr val="002060"/>
              </a:solidFill>
              <a:ea typeface="+mn-lt"/>
              <a:cs typeface="+mn-lt"/>
            </a:endParaRPr>
          </a:p>
          <a:p>
            <a:pPr lvl="1">
              <a:buClr>
                <a:srgbClr val="297FD5"/>
              </a:buClr>
            </a:pPr>
            <a:r>
              <a:rPr lang="en-GB" sz="3000" dirty="0">
                <a:solidFill>
                  <a:srgbClr val="002060"/>
                </a:solidFill>
                <a:ea typeface="+mn-lt"/>
                <a:cs typeface="+mn-lt"/>
              </a:rPr>
              <a:t>Written comprehension</a:t>
            </a:r>
            <a:endParaRPr lang="en-GB" sz="3000" dirty="0">
              <a:solidFill>
                <a:srgbClr val="002060"/>
              </a:solidFill>
              <a:cs typeface="Calibri"/>
            </a:endParaRPr>
          </a:p>
        </p:txBody>
      </p:sp>
    </p:spTree>
    <p:extLst>
      <p:ext uri="{BB962C8B-B14F-4D97-AF65-F5344CB8AC3E}">
        <p14:creationId xmlns:p14="http://schemas.microsoft.com/office/powerpoint/2010/main" val="65192897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A picture containing logo&#10;&#10;Description automatically generated">
            <a:extLst>
              <a:ext uri="{FF2B5EF4-FFF2-40B4-BE49-F238E27FC236}">
                <a16:creationId xmlns:a16="http://schemas.microsoft.com/office/drawing/2014/main" id="{034B9662-296A-2D72-6358-1434CC54CB32}"/>
              </a:ext>
            </a:extLst>
          </p:cNvPr>
          <p:cNvPicPr>
            <a:picLocks noChangeAspect="1"/>
          </p:cNvPicPr>
          <p:nvPr/>
        </p:nvPicPr>
        <p:blipFill>
          <a:blip r:embed="rId2"/>
          <a:stretch>
            <a:fillRect/>
          </a:stretch>
        </p:blipFill>
        <p:spPr>
          <a:xfrm>
            <a:off x="396696" y="3266234"/>
            <a:ext cx="1417229" cy="2138418"/>
          </a:xfrm>
          <a:prstGeom prst="rect">
            <a:avLst/>
          </a:prstGeom>
        </p:spPr>
      </p:pic>
      <p:pic>
        <p:nvPicPr>
          <p:cNvPr id="3" name="Picture 3">
            <a:extLst>
              <a:ext uri="{FF2B5EF4-FFF2-40B4-BE49-F238E27FC236}">
                <a16:creationId xmlns:a16="http://schemas.microsoft.com/office/drawing/2014/main" id="{0CC68098-EA86-9E35-57ED-A4BA01B1F413}"/>
              </a:ext>
            </a:extLst>
          </p:cNvPr>
          <p:cNvPicPr>
            <a:picLocks noChangeAspect="1"/>
          </p:cNvPicPr>
          <p:nvPr/>
        </p:nvPicPr>
        <p:blipFill>
          <a:blip r:embed="rId3"/>
          <a:stretch>
            <a:fillRect/>
          </a:stretch>
        </p:blipFill>
        <p:spPr>
          <a:xfrm>
            <a:off x="5439344" y="362398"/>
            <a:ext cx="2021935" cy="2360430"/>
          </a:xfrm>
          <a:prstGeom prst="rect">
            <a:avLst/>
          </a:prstGeom>
        </p:spPr>
      </p:pic>
      <p:pic>
        <p:nvPicPr>
          <p:cNvPr id="4" name="Picture 4" descr="A picture containing text&#10;&#10;Description automatically generated">
            <a:extLst>
              <a:ext uri="{FF2B5EF4-FFF2-40B4-BE49-F238E27FC236}">
                <a16:creationId xmlns:a16="http://schemas.microsoft.com/office/drawing/2014/main" id="{31C26637-595F-7D3F-58A5-C22778ABA340}"/>
              </a:ext>
            </a:extLst>
          </p:cNvPr>
          <p:cNvPicPr>
            <a:picLocks noChangeAspect="1"/>
          </p:cNvPicPr>
          <p:nvPr/>
        </p:nvPicPr>
        <p:blipFill>
          <a:blip r:embed="rId4"/>
          <a:stretch>
            <a:fillRect/>
          </a:stretch>
        </p:blipFill>
        <p:spPr>
          <a:xfrm>
            <a:off x="525154" y="362427"/>
            <a:ext cx="1425775" cy="2138418"/>
          </a:xfrm>
          <a:prstGeom prst="rect">
            <a:avLst/>
          </a:prstGeom>
        </p:spPr>
      </p:pic>
      <p:pic>
        <p:nvPicPr>
          <p:cNvPr id="5" name="Picture 5" descr="A picture containing text&#10;&#10;Description automatically generated">
            <a:extLst>
              <a:ext uri="{FF2B5EF4-FFF2-40B4-BE49-F238E27FC236}">
                <a16:creationId xmlns:a16="http://schemas.microsoft.com/office/drawing/2014/main" id="{62BCAACA-1EF5-25ED-05BC-6ED47D820673}"/>
              </a:ext>
            </a:extLst>
          </p:cNvPr>
          <p:cNvPicPr>
            <a:picLocks noChangeAspect="1"/>
          </p:cNvPicPr>
          <p:nvPr/>
        </p:nvPicPr>
        <p:blipFill>
          <a:blip r:embed="rId5"/>
          <a:stretch>
            <a:fillRect/>
          </a:stretch>
        </p:blipFill>
        <p:spPr>
          <a:xfrm>
            <a:off x="4391928" y="3261892"/>
            <a:ext cx="1733550" cy="1790700"/>
          </a:xfrm>
          <a:prstGeom prst="rect">
            <a:avLst/>
          </a:prstGeom>
        </p:spPr>
      </p:pic>
      <p:pic>
        <p:nvPicPr>
          <p:cNvPr id="6" name="Picture 6" descr="A picture containing text&#10;&#10;Description automatically generated">
            <a:extLst>
              <a:ext uri="{FF2B5EF4-FFF2-40B4-BE49-F238E27FC236}">
                <a16:creationId xmlns:a16="http://schemas.microsoft.com/office/drawing/2014/main" id="{22EE4503-125A-E59F-B269-D3E7A53D7AEB}"/>
              </a:ext>
            </a:extLst>
          </p:cNvPr>
          <p:cNvPicPr>
            <a:picLocks noChangeAspect="1"/>
          </p:cNvPicPr>
          <p:nvPr/>
        </p:nvPicPr>
        <p:blipFill>
          <a:blip r:embed="rId6"/>
          <a:stretch>
            <a:fillRect/>
          </a:stretch>
        </p:blipFill>
        <p:spPr>
          <a:xfrm>
            <a:off x="2875807" y="427063"/>
            <a:ext cx="1696127" cy="2220228"/>
          </a:xfrm>
          <a:prstGeom prst="rect">
            <a:avLst/>
          </a:prstGeom>
        </p:spPr>
      </p:pic>
      <p:pic>
        <p:nvPicPr>
          <p:cNvPr id="7" name="Picture 7">
            <a:extLst>
              <a:ext uri="{FF2B5EF4-FFF2-40B4-BE49-F238E27FC236}">
                <a16:creationId xmlns:a16="http://schemas.microsoft.com/office/drawing/2014/main" id="{746E681C-7B41-C9E3-C6D9-38BAC9379762}"/>
              </a:ext>
            </a:extLst>
          </p:cNvPr>
          <p:cNvPicPr>
            <a:picLocks noChangeAspect="1"/>
          </p:cNvPicPr>
          <p:nvPr/>
        </p:nvPicPr>
        <p:blipFill>
          <a:blip r:embed="rId7"/>
          <a:stretch>
            <a:fillRect/>
          </a:stretch>
        </p:blipFill>
        <p:spPr>
          <a:xfrm>
            <a:off x="6763982" y="3262083"/>
            <a:ext cx="1551069" cy="2331366"/>
          </a:xfrm>
          <a:prstGeom prst="rect">
            <a:avLst/>
          </a:prstGeom>
        </p:spPr>
      </p:pic>
      <p:pic>
        <p:nvPicPr>
          <p:cNvPr id="8" name="Picture 8" descr="A picture containing text&#10;&#10;Description automatically generated">
            <a:extLst>
              <a:ext uri="{FF2B5EF4-FFF2-40B4-BE49-F238E27FC236}">
                <a16:creationId xmlns:a16="http://schemas.microsoft.com/office/drawing/2014/main" id="{2E875A9E-2629-5F2B-7E15-700E1008D6D0}"/>
              </a:ext>
            </a:extLst>
          </p:cNvPr>
          <p:cNvPicPr>
            <a:picLocks noChangeAspect="1"/>
          </p:cNvPicPr>
          <p:nvPr/>
        </p:nvPicPr>
        <p:blipFill>
          <a:blip r:embed="rId8"/>
          <a:stretch>
            <a:fillRect/>
          </a:stretch>
        </p:blipFill>
        <p:spPr>
          <a:xfrm>
            <a:off x="2454439" y="3107847"/>
            <a:ext cx="1488309" cy="2298160"/>
          </a:xfrm>
          <a:prstGeom prst="rect">
            <a:avLst/>
          </a:prstGeom>
        </p:spPr>
      </p:pic>
    </p:spTree>
    <p:extLst>
      <p:ext uri="{BB962C8B-B14F-4D97-AF65-F5344CB8AC3E}">
        <p14:creationId xmlns:p14="http://schemas.microsoft.com/office/powerpoint/2010/main" val="382928958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Logo, company name&#10;&#10;Description automatically generated">
            <a:extLst>
              <a:ext uri="{FF2B5EF4-FFF2-40B4-BE49-F238E27FC236}">
                <a16:creationId xmlns:a16="http://schemas.microsoft.com/office/drawing/2014/main" id="{E7B3E157-65C1-F81F-3E3E-99CBF6B46396}"/>
              </a:ext>
            </a:extLst>
          </p:cNvPr>
          <p:cNvPicPr>
            <a:picLocks noChangeAspect="1"/>
          </p:cNvPicPr>
          <p:nvPr/>
        </p:nvPicPr>
        <p:blipFill>
          <a:blip r:embed="rId2"/>
          <a:stretch>
            <a:fillRect/>
          </a:stretch>
        </p:blipFill>
        <p:spPr>
          <a:xfrm>
            <a:off x="37949" y="81529"/>
            <a:ext cx="2743200" cy="1345882"/>
          </a:xfrm>
          <a:prstGeom prst="rect">
            <a:avLst/>
          </a:prstGeom>
        </p:spPr>
      </p:pic>
      <p:pic>
        <p:nvPicPr>
          <p:cNvPr id="3" name="Picture 3" descr="A picture containing text&#10;&#10;Description automatically generated">
            <a:extLst>
              <a:ext uri="{FF2B5EF4-FFF2-40B4-BE49-F238E27FC236}">
                <a16:creationId xmlns:a16="http://schemas.microsoft.com/office/drawing/2014/main" id="{00CDC1BA-B671-214C-F450-20BCDA1DDFD9}"/>
              </a:ext>
            </a:extLst>
          </p:cNvPr>
          <p:cNvPicPr>
            <a:picLocks noChangeAspect="1"/>
          </p:cNvPicPr>
          <p:nvPr/>
        </p:nvPicPr>
        <p:blipFill>
          <a:blip r:embed="rId3"/>
          <a:stretch>
            <a:fillRect/>
          </a:stretch>
        </p:blipFill>
        <p:spPr>
          <a:xfrm>
            <a:off x="2929333" y="171350"/>
            <a:ext cx="2743200" cy="1166240"/>
          </a:xfrm>
          <a:prstGeom prst="rect">
            <a:avLst/>
          </a:prstGeom>
        </p:spPr>
      </p:pic>
      <p:pic>
        <p:nvPicPr>
          <p:cNvPr id="4" name="Picture 5">
            <a:extLst>
              <a:ext uri="{FF2B5EF4-FFF2-40B4-BE49-F238E27FC236}">
                <a16:creationId xmlns:a16="http://schemas.microsoft.com/office/drawing/2014/main" id="{3EF51B96-CDB2-6988-C69A-0A9280ECA462}"/>
              </a:ext>
            </a:extLst>
          </p:cNvPr>
          <p:cNvPicPr>
            <a:picLocks noChangeAspect="1"/>
          </p:cNvPicPr>
          <p:nvPr/>
        </p:nvPicPr>
        <p:blipFill rotWithShape="1">
          <a:blip r:embed="rId4"/>
          <a:srcRect t="23684" r="-330" b="239"/>
          <a:stretch/>
        </p:blipFill>
        <p:spPr>
          <a:xfrm>
            <a:off x="1763744" y="1424681"/>
            <a:ext cx="4947899" cy="5156915"/>
          </a:xfrm>
          <a:prstGeom prst="rect">
            <a:avLst/>
          </a:prstGeom>
        </p:spPr>
      </p:pic>
    </p:spTree>
    <p:extLst>
      <p:ext uri="{BB962C8B-B14F-4D97-AF65-F5344CB8AC3E}">
        <p14:creationId xmlns:p14="http://schemas.microsoft.com/office/powerpoint/2010/main" val="283347480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A picture containing text, different&#10;&#10;Description automatically generated">
            <a:extLst>
              <a:ext uri="{FF2B5EF4-FFF2-40B4-BE49-F238E27FC236}">
                <a16:creationId xmlns:a16="http://schemas.microsoft.com/office/drawing/2014/main" id="{1FDD5938-36E1-BA56-BEAB-7813148BE6B5}"/>
              </a:ext>
            </a:extLst>
          </p:cNvPr>
          <p:cNvPicPr>
            <a:picLocks noChangeAspect="1"/>
          </p:cNvPicPr>
          <p:nvPr/>
        </p:nvPicPr>
        <p:blipFill>
          <a:blip r:embed="rId2"/>
          <a:stretch>
            <a:fillRect/>
          </a:stretch>
        </p:blipFill>
        <p:spPr>
          <a:xfrm>
            <a:off x="1958997" y="-1807"/>
            <a:ext cx="4349555" cy="6680902"/>
          </a:xfrm>
          <a:prstGeom prst="rect">
            <a:avLst/>
          </a:prstGeom>
        </p:spPr>
      </p:pic>
    </p:spTree>
    <p:extLst>
      <p:ext uri="{BB962C8B-B14F-4D97-AF65-F5344CB8AC3E}">
        <p14:creationId xmlns:p14="http://schemas.microsoft.com/office/powerpoint/2010/main" val="179101694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28"/>
            <a:ext cx="7620000" cy="1143000"/>
          </a:xfrm>
        </p:spPr>
        <p:txBody>
          <a:bodyPr/>
          <a:lstStyle/>
          <a:p>
            <a:r>
              <a:rPr lang="en-GB" sz="3600" b="1" dirty="0">
                <a:ea typeface="Cambria"/>
              </a:rPr>
              <a:t>Oracy</a:t>
            </a:r>
            <a:r>
              <a:rPr lang="en-GB" sz="3600" dirty="0">
                <a:ea typeface="Cambria"/>
              </a:rPr>
              <a:t> </a:t>
            </a:r>
            <a:endParaRPr lang="en-GB" sz="3600" dirty="0"/>
          </a:p>
        </p:txBody>
      </p:sp>
      <p:sp>
        <p:nvSpPr>
          <p:cNvPr id="3" name="Content Placeholder 2"/>
          <p:cNvSpPr>
            <a:spLocks noGrp="1"/>
          </p:cNvSpPr>
          <p:nvPr>
            <p:ph idx="1"/>
          </p:nvPr>
        </p:nvSpPr>
        <p:spPr>
          <a:xfrm>
            <a:off x="457200" y="1155700"/>
            <a:ext cx="7620000" cy="4800600"/>
          </a:xfrm>
        </p:spPr>
        <p:txBody>
          <a:bodyPr vert="horz" lIns="91440" tIns="45720" rIns="91440" bIns="45720" rtlCol="0" anchor="t">
            <a:normAutofit fontScale="25000" lnSpcReduction="20000"/>
          </a:bodyPr>
          <a:lstStyle/>
          <a:p>
            <a:pPr marL="114300" indent="0">
              <a:buNone/>
            </a:pPr>
            <a:r>
              <a:rPr lang="en-US" sz="9600" u="sng" dirty="0"/>
              <a:t>What is oracy?</a:t>
            </a:r>
            <a:endParaRPr lang="en-US" sz="9600" u="sng">
              <a:ea typeface="Calibri"/>
              <a:cs typeface="Calibri"/>
            </a:endParaRPr>
          </a:p>
          <a:p>
            <a:pPr marL="114300" indent="0">
              <a:buNone/>
            </a:pPr>
            <a:endParaRPr lang="en-US" sz="4600" u="sng" dirty="0">
              <a:ea typeface="+mn-lt"/>
              <a:cs typeface="+mn-lt"/>
            </a:endParaRPr>
          </a:p>
          <a:p>
            <a:r>
              <a:rPr lang="en-US" sz="7200" i="1" dirty="0">
                <a:ea typeface="+mn-lt"/>
                <a:cs typeface="+mn-lt"/>
              </a:rPr>
              <a:t>"Oracy is articulating ideas, developing understanding and engaging with others through speaking, listening and communication."- Voice 21</a:t>
            </a:r>
          </a:p>
          <a:p>
            <a:r>
              <a:rPr lang="en-US" sz="7200" dirty="0">
                <a:solidFill>
                  <a:srgbClr val="000000"/>
                </a:solidFill>
                <a:ea typeface="Calibri"/>
                <a:cs typeface="Calibri"/>
              </a:rPr>
              <a:t>Empowers ALL children to share and articulate their ideas in a safe environment </a:t>
            </a:r>
          </a:p>
          <a:p>
            <a:endParaRPr lang="en-US" sz="6400" dirty="0">
              <a:solidFill>
                <a:srgbClr val="000000"/>
              </a:solidFill>
              <a:ea typeface="Calibri"/>
              <a:cs typeface="Calibri"/>
            </a:endParaRPr>
          </a:p>
          <a:p>
            <a:pPr marL="114300" indent="0">
              <a:buNone/>
            </a:pPr>
            <a:r>
              <a:rPr lang="en-US" sz="6400" dirty="0">
                <a:solidFill>
                  <a:srgbClr val="000000"/>
                </a:solidFill>
                <a:ea typeface="Calibri"/>
                <a:cs typeface="Calibri"/>
              </a:rPr>
              <a:t>At ACS, we are encouraging the children to develop their speaking and listening skills through the Voice 21 </a:t>
            </a:r>
            <a:r>
              <a:rPr lang="en-US" sz="6400" err="1">
                <a:solidFill>
                  <a:srgbClr val="000000"/>
                </a:solidFill>
                <a:ea typeface="Calibri"/>
                <a:cs typeface="Calibri"/>
              </a:rPr>
              <a:t>programme</a:t>
            </a:r>
            <a:r>
              <a:rPr lang="en-US" sz="6400" dirty="0">
                <a:solidFill>
                  <a:srgbClr val="000000"/>
                </a:solidFill>
                <a:ea typeface="Calibri"/>
                <a:cs typeface="Calibri"/>
              </a:rPr>
              <a:t> where we have implemented:</a:t>
            </a:r>
          </a:p>
          <a:p>
            <a:endParaRPr lang="en-US" sz="6400" dirty="0">
              <a:solidFill>
                <a:srgbClr val="000000"/>
              </a:solidFill>
              <a:ea typeface="Calibri"/>
              <a:cs typeface="Calibri"/>
            </a:endParaRPr>
          </a:p>
          <a:p>
            <a:r>
              <a:rPr lang="en-US" sz="6400" dirty="0">
                <a:solidFill>
                  <a:srgbClr val="000000"/>
                </a:solidFill>
                <a:ea typeface="Calibri"/>
                <a:cs typeface="Calibri"/>
              </a:rPr>
              <a:t>A listening ladder in every classroom</a:t>
            </a:r>
          </a:p>
          <a:p>
            <a:r>
              <a:rPr lang="en-US" sz="6400" dirty="0">
                <a:solidFill>
                  <a:srgbClr val="000000"/>
                </a:solidFill>
                <a:ea typeface="Calibri"/>
                <a:cs typeface="Calibri"/>
              </a:rPr>
              <a:t>The Talk Tactics to be used during discussions (build, challenge respectfully, probe, clarify)</a:t>
            </a:r>
          </a:p>
          <a:p>
            <a:r>
              <a:rPr lang="en-US" sz="6400" dirty="0">
                <a:solidFill>
                  <a:srgbClr val="000000"/>
                </a:solidFill>
                <a:ea typeface="Calibri"/>
                <a:cs typeface="Calibri"/>
              </a:rPr>
              <a:t>The power of sentence stems </a:t>
            </a:r>
          </a:p>
          <a:p>
            <a:r>
              <a:rPr lang="en-US" sz="6400" dirty="0">
                <a:solidFill>
                  <a:srgbClr val="000000"/>
                </a:solidFill>
                <a:ea typeface="Calibri"/>
                <a:cs typeface="Calibri"/>
              </a:rPr>
              <a:t>Further elements of Oracy will be added across the next academic year. </a:t>
            </a:r>
          </a:p>
          <a:p>
            <a:endParaRPr lang="en-US" sz="6400" dirty="0">
              <a:solidFill>
                <a:srgbClr val="000000"/>
              </a:solidFill>
              <a:ea typeface="Calibri"/>
              <a:cs typeface="Calibri"/>
            </a:endParaRPr>
          </a:p>
          <a:p>
            <a:pPr marL="114300" indent="0">
              <a:buNone/>
            </a:pPr>
            <a:r>
              <a:rPr lang="en-US" sz="6400" dirty="0">
                <a:solidFill>
                  <a:srgbClr val="000000"/>
                </a:solidFill>
                <a:ea typeface="Calibri"/>
                <a:cs typeface="Calibri"/>
              </a:rPr>
              <a:t>We strongly encourage you to urge your children to showcase the Talk Tactics during discussions at home. You can promote a discussion in many ways, including:</a:t>
            </a:r>
          </a:p>
          <a:p>
            <a:pPr marL="114300" indent="0">
              <a:buNone/>
            </a:pPr>
            <a:endParaRPr lang="en-US" sz="6400" dirty="0">
              <a:solidFill>
                <a:srgbClr val="000000"/>
              </a:solidFill>
              <a:ea typeface="Calibri"/>
              <a:cs typeface="Calibri"/>
            </a:endParaRPr>
          </a:p>
          <a:p>
            <a:r>
              <a:rPr lang="en-US" sz="6400" dirty="0">
                <a:solidFill>
                  <a:srgbClr val="000000"/>
                </a:solidFill>
                <a:ea typeface="Calibri"/>
                <a:cs typeface="Calibri"/>
              </a:rPr>
              <a:t>A would you rather- 'Would you rather be a spoon or a fork?' </a:t>
            </a:r>
          </a:p>
          <a:p>
            <a:r>
              <a:rPr lang="en-US" sz="6400" dirty="0">
                <a:solidFill>
                  <a:srgbClr val="000000"/>
                </a:solidFill>
                <a:ea typeface="Calibri"/>
                <a:cs typeface="Calibri"/>
              </a:rPr>
              <a:t>A big philosophical question- 'If you ruled the world, what would you change?'</a:t>
            </a:r>
          </a:p>
          <a:p>
            <a:endParaRPr lang="en-US" sz="6400" dirty="0">
              <a:solidFill>
                <a:srgbClr val="000000"/>
              </a:solidFill>
              <a:ea typeface="Calibri"/>
              <a:cs typeface="Calibri"/>
            </a:endParaRPr>
          </a:p>
          <a:p>
            <a:pPr marL="114300" indent="0">
              <a:buNone/>
            </a:pPr>
            <a:r>
              <a:rPr lang="en-US" sz="6400" dirty="0">
                <a:solidFill>
                  <a:srgbClr val="000000"/>
                </a:solidFill>
                <a:ea typeface="Calibri"/>
                <a:cs typeface="Calibri"/>
              </a:rPr>
              <a:t>For more information, visit </a:t>
            </a:r>
            <a:r>
              <a:rPr lang="en-US" sz="6400" dirty="0">
                <a:solidFill>
                  <a:srgbClr val="000000"/>
                </a:solidFill>
                <a:ea typeface="+mn-lt"/>
                <a:cs typeface="+mn-lt"/>
                <a:hlinkClick r:id="rId2"/>
              </a:rPr>
              <a:t>https://voice21.org/</a:t>
            </a:r>
            <a:endParaRPr lang="en-US" sz="5600" dirty="0">
              <a:solidFill>
                <a:srgbClr val="000000"/>
              </a:solidFill>
              <a:ea typeface="Calibri"/>
              <a:cs typeface="Calibri"/>
            </a:endParaRPr>
          </a:p>
          <a:p>
            <a:endParaRPr lang="en-US" sz="3400" dirty="0">
              <a:solidFill>
                <a:srgbClr val="000000"/>
              </a:solidFill>
              <a:ea typeface="Calibri"/>
              <a:cs typeface="Calibri"/>
            </a:endParaRPr>
          </a:p>
          <a:p>
            <a:endParaRPr lang="en-US" sz="3400" dirty="0">
              <a:solidFill>
                <a:srgbClr val="000000"/>
              </a:solidFill>
              <a:ea typeface="Calibri"/>
              <a:cs typeface="Calibri"/>
            </a:endParaRPr>
          </a:p>
          <a:p>
            <a:endParaRPr lang="en-US" sz="3400" dirty="0">
              <a:solidFill>
                <a:srgbClr val="000000"/>
              </a:solidFill>
              <a:ea typeface="Calibri"/>
              <a:cs typeface="Calibri"/>
            </a:endParaRPr>
          </a:p>
          <a:p>
            <a:pPr algn="ctr"/>
            <a:endParaRPr lang="en-US" sz="4500" dirty="0">
              <a:solidFill>
                <a:srgbClr val="FFFFFF"/>
              </a:solidFill>
              <a:ea typeface="Calibri"/>
              <a:cs typeface="Calibri"/>
            </a:endParaRPr>
          </a:p>
          <a:p>
            <a:endParaRPr lang="en-US" sz="3800" dirty="0">
              <a:solidFill>
                <a:srgbClr val="002060"/>
              </a:solidFill>
              <a:ea typeface="Calibri"/>
              <a:cs typeface="Calibri"/>
            </a:endParaRPr>
          </a:p>
          <a:p>
            <a:endParaRPr lang="en-US" sz="3800" dirty="0">
              <a:solidFill>
                <a:srgbClr val="002060"/>
              </a:solidFill>
              <a:ea typeface="Calibri"/>
              <a:cs typeface="Calibri"/>
            </a:endParaRPr>
          </a:p>
          <a:p>
            <a:pPr marL="114300" indent="0">
              <a:buNone/>
            </a:pPr>
            <a:endParaRPr lang="en-US" sz="3200" b="1">
              <a:solidFill>
                <a:srgbClr val="002060"/>
              </a:solidFill>
              <a:ea typeface="Calibri"/>
              <a:cs typeface="Calibri"/>
            </a:endParaRPr>
          </a:p>
          <a:p>
            <a:pPr marL="114300" indent="0">
              <a:buNone/>
            </a:pPr>
            <a:endParaRPr lang="en-US" sz="3200" b="1" dirty="0">
              <a:solidFill>
                <a:srgbClr val="002060"/>
              </a:solidFill>
              <a:ea typeface="Calibri"/>
              <a:cs typeface="Calibri"/>
            </a:endParaRPr>
          </a:p>
        </p:txBody>
      </p:sp>
      <p:pic>
        <p:nvPicPr>
          <p:cNvPr id="5" name="Picture 4">
            <a:extLst>
              <a:ext uri="{FF2B5EF4-FFF2-40B4-BE49-F238E27FC236}">
                <a16:creationId xmlns:a16="http://schemas.microsoft.com/office/drawing/2014/main" id="{13C54D78-30FB-5949-8432-D4AD5C8D57E8}"/>
              </a:ext>
            </a:extLst>
          </p:cNvPr>
          <p:cNvPicPr>
            <a:picLocks noChangeAspect="1"/>
          </p:cNvPicPr>
          <p:nvPr/>
        </p:nvPicPr>
        <p:blipFill>
          <a:blip r:embed="rId3"/>
          <a:stretch>
            <a:fillRect/>
          </a:stretch>
        </p:blipFill>
        <p:spPr>
          <a:xfrm>
            <a:off x="7279745" y="3175"/>
            <a:ext cx="1590675" cy="1581150"/>
          </a:xfrm>
          <a:prstGeom prst="rect">
            <a:avLst/>
          </a:prstGeom>
        </p:spPr>
      </p:pic>
    </p:spTree>
    <p:extLst>
      <p:ext uri="{BB962C8B-B14F-4D97-AF65-F5344CB8AC3E}">
        <p14:creationId xmlns:p14="http://schemas.microsoft.com/office/powerpoint/2010/main" val="164321952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2CBE5A-646D-53C0-88D2-FE068759DA8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808D1B6-B1ED-8002-DECF-7F7CA1A5B728}"/>
              </a:ext>
            </a:extLst>
          </p:cNvPr>
          <p:cNvSpPr>
            <a:spLocks noGrp="1"/>
          </p:cNvSpPr>
          <p:nvPr>
            <p:ph type="title"/>
          </p:nvPr>
        </p:nvSpPr>
        <p:spPr/>
        <p:txBody>
          <a:bodyPr/>
          <a:lstStyle/>
          <a:p>
            <a:r>
              <a:rPr lang="en-US" sz="3600" b="1"/>
              <a:t>Science </a:t>
            </a:r>
            <a:r>
              <a:rPr lang="en-GB" sz="3600"/>
              <a:t> </a:t>
            </a:r>
          </a:p>
        </p:txBody>
      </p:sp>
      <p:sp>
        <p:nvSpPr>
          <p:cNvPr id="3" name="Content Placeholder 2">
            <a:extLst>
              <a:ext uri="{FF2B5EF4-FFF2-40B4-BE49-F238E27FC236}">
                <a16:creationId xmlns:a16="http://schemas.microsoft.com/office/drawing/2014/main" id="{C54AA15A-DC40-2754-8736-8424D1DB6C11}"/>
              </a:ext>
            </a:extLst>
          </p:cNvPr>
          <p:cNvSpPr>
            <a:spLocks noGrp="1"/>
          </p:cNvSpPr>
          <p:nvPr>
            <p:ph idx="1"/>
          </p:nvPr>
        </p:nvSpPr>
        <p:spPr/>
        <p:txBody>
          <a:bodyPr>
            <a:normAutofit fontScale="92500" lnSpcReduction="20000"/>
          </a:bodyPr>
          <a:lstStyle/>
          <a:p>
            <a:r>
              <a:rPr lang="en-US" sz="3800">
                <a:solidFill>
                  <a:srgbClr val="002060"/>
                </a:solidFill>
              </a:rPr>
              <a:t>Living things and habitats</a:t>
            </a:r>
          </a:p>
          <a:p>
            <a:r>
              <a:rPr lang="en-US" sz="3800">
                <a:solidFill>
                  <a:srgbClr val="002060"/>
                </a:solidFill>
              </a:rPr>
              <a:t>Animals / humans</a:t>
            </a:r>
          </a:p>
          <a:p>
            <a:r>
              <a:rPr lang="en-US" sz="3800">
                <a:solidFill>
                  <a:srgbClr val="002060"/>
                </a:solidFill>
              </a:rPr>
              <a:t>Properties of materials</a:t>
            </a:r>
          </a:p>
          <a:p>
            <a:r>
              <a:rPr lang="en-US" sz="3800">
                <a:solidFill>
                  <a:srgbClr val="002060"/>
                </a:solidFill>
              </a:rPr>
              <a:t>Earth and space</a:t>
            </a:r>
          </a:p>
          <a:p>
            <a:r>
              <a:rPr lang="en-US" sz="3800">
                <a:solidFill>
                  <a:srgbClr val="002060"/>
                </a:solidFill>
              </a:rPr>
              <a:t>Forces</a:t>
            </a:r>
          </a:p>
          <a:p>
            <a:pPr marL="114300" indent="0">
              <a:buNone/>
            </a:pPr>
            <a:endParaRPr lang="en-US" sz="3200" b="1">
              <a:solidFill>
                <a:srgbClr val="002060"/>
              </a:solidFill>
            </a:endParaRPr>
          </a:p>
          <a:p>
            <a:pPr marL="114300" indent="0">
              <a:buNone/>
            </a:pPr>
            <a:r>
              <a:rPr lang="en-US" sz="3200" b="1">
                <a:solidFill>
                  <a:srgbClr val="002060"/>
                </a:solidFill>
              </a:rPr>
              <a:t>Working scientifically</a:t>
            </a:r>
          </a:p>
          <a:p>
            <a:r>
              <a:rPr lang="en-GB" sz="3200">
                <a:solidFill>
                  <a:srgbClr val="002060"/>
                </a:solidFill>
              </a:rPr>
              <a:t>planning enquiries / taking measurements / using scientific equipment / presenting findings</a:t>
            </a:r>
          </a:p>
        </p:txBody>
      </p:sp>
      <p:pic>
        <p:nvPicPr>
          <p:cNvPr id="4" name="Picture 3" descr="A collection of science objects&#10;&#10;AI-generated content may be incorrect.">
            <a:extLst>
              <a:ext uri="{FF2B5EF4-FFF2-40B4-BE49-F238E27FC236}">
                <a16:creationId xmlns:a16="http://schemas.microsoft.com/office/drawing/2014/main" id="{60BDE29A-E38C-32D3-BB68-5945A2A67514}"/>
              </a:ext>
            </a:extLst>
          </p:cNvPr>
          <p:cNvPicPr>
            <a:picLocks noChangeAspect="1"/>
          </p:cNvPicPr>
          <p:nvPr/>
        </p:nvPicPr>
        <p:blipFill>
          <a:blip r:embed="rId2"/>
          <a:stretch>
            <a:fillRect/>
          </a:stretch>
        </p:blipFill>
        <p:spPr>
          <a:xfrm>
            <a:off x="6233583" y="0"/>
            <a:ext cx="2910417" cy="1936750"/>
          </a:xfrm>
          <a:prstGeom prst="rect">
            <a:avLst/>
          </a:prstGeom>
        </p:spPr>
      </p:pic>
    </p:spTree>
    <p:extLst>
      <p:ext uri="{BB962C8B-B14F-4D97-AF65-F5344CB8AC3E}">
        <p14:creationId xmlns:p14="http://schemas.microsoft.com/office/powerpoint/2010/main" val="104274046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6033" y="570971"/>
            <a:ext cx="7620000" cy="1143000"/>
          </a:xfrm>
        </p:spPr>
        <p:txBody>
          <a:bodyPr/>
          <a:lstStyle/>
          <a:p>
            <a:r>
              <a:rPr lang="en-GB">
                <a:solidFill>
                  <a:srgbClr val="002060"/>
                </a:solidFill>
              </a:rPr>
              <a:t>Homework</a:t>
            </a:r>
            <a:br>
              <a:rPr lang="en-GB"/>
            </a:br>
            <a:endParaRPr lang="en-GB"/>
          </a:p>
        </p:txBody>
      </p:sp>
      <p:sp>
        <p:nvSpPr>
          <p:cNvPr id="3" name="Content Placeholder 2"/>
          <p:cNvSpPr>
            <a:spLocks noGrp="1"/>
          </p:cNvSpPr>
          <p:nvPr>
            <p:ph idx="1"/>
          </p:nvPr>
        </p:nvSpPr>
        <p:spPr>
          <a:xfrm>
            <a:off x="317095" y="1115006"/>
            <a:ext cx="7620000" cy="4800600"/>
          </a:xfrm>
        </p:spPr>
        <p:txBody>
          <a:bodyPr vert="horz" lIns="91440" tIns="45720" rIns="91440" bIns="45720" rtlCol="0" anchor="t">
            <a:noAutofit/>
          </a:bodyPr>
          <a:lstStyle/>
          <a:p>
            <a:pPr marL="114300" indent="0">
              <a:buNone/>
            </a:pPr>
            <a:endParaRPr lang="en-GB" sz="4400" u="sng" dirty="0">
              <a:solidFill>
                <a:srgbClr val="002060"/>
              </a:solidFill>
              <a:ea typeface="Calibri"/>
              <a:cs typeface="Calibri"/>
            </a:endParaRPr>
          </a:p>
          <a:p>
            <a:pPr marL="114300" indent="0">
              <a:buNone/>
            </a:pPr>
            <a:endParaRPr lang="en-GB" sz="2800">
              <a:solidFill>
                <a:srgbClr val="002060"/>
              </a:solidFill>
            </a:endParaRPr>
          </a:p>
          <a:p>
            <a:r>
              <a:rPr lang="en-GB" sz="4000" dirty="0">
                <a:solidFill>
                  <a:srgbClr val="002060"/>
                </a:solidFill>
              </a:rPr>
              <a:t>Weekly My Maths</a:t>
            </a:r>
            <a:endParaRPr lang="en-GB" sz="4000">
              <a:solidFill>
                <a:srgbClr val="002060"/>
              </a:solidFill>
              <a:ea typeface="Calibri"/>
              <a:cs typeface="Calibri"/>
            </a:endParaRPr>
          </a:p>
          <a:p>
            <a:r>
              <a:rPr lang="en-GB" sz="4000" b="1" dirty="0">
                <a:solidFill>
                  <a:srgbClr val="002060"/>
                </a:solidFill>
              </a:rPr>
              <a:t>Daily</a:t>
            </a:r>
            <a:r>
              <a:rPr lang="en-GB" sz="4000" dirty="0">
                <a:solidFill>
                  <a:srgbClr val="002060"/>
                </a:solidFill>
              </a:rPr>
              <a:t> reading</a:t>
            </a:r>
            <a:endParaRPr lang="en-GB" sz="4000" dirty="0">
              <a:solidFill>
                <a:srgbClr val="002060"/>
              </a:solidFill>
              <a:cs typeface="Calibri"/>
            </a:endParaRPr>
          </a:p>
          <a:p>
            <a:r>
              <a:rPr lang="en-GB" sz="4000" dirty="0">
                <a:solidFill>
                  <a:srgbClr val="002060"/>
                </a:solidFill>
                <a:cs typeface="Calibri"/>
              </a:rPr>
              <a:t>Spelling</a:t>
            </a:r>
            <a:endParaRPr lang="en-GB" sz="4000" dirty="0">
              <a:solidFill>
                <a:srgbClr val="002060"/>
              </a:solidFill>
              <a:ea typeface="Calibri"/>
              <a:cs typeface="Calibri"/>
            </a:endParaRPr>
          </a:p>
          <a:p>
            <a:r>
              <a:rPr lang="en-GB" sz="4000" dirty="0">
                <a:solidFill>
                  <a:srgbClr val="002060"/>
                </a:solidFill>
                <a:cs typeface="Calibri"/>
              </a:rPr>
              <a:t>Times Tables </a:t>
            </a:r>
            <a:endParaRPr lang="en-GB" sz="4000" dirty="0">
              <a:solidFill>
                <a:srgbClr val="002060"/>
              </a:solidFill>
              <a:ea typeface="Calibri"/>
              <a:cs typeface="Calibri"/>
            </a:endParaRPr>
          </a:p>
          <a:p>
            <a:endParaRPr lang="en-GB" sz="4000">
              <a:solidFill>
                <a:srgbClr val="002060"/>
              </a:solidFill>
              <a:cs typeface="Calibri"/>
            </a:endParaRPr>
          </a:p>
          <a:p>
            <a:pPr marL="114300" indent="0">
              <a:buNone/>
            </a:pPr>
            <a:endParaRPr lang="en-GB" sz="2800">
              <a:solidFill>
                <a:srgbClr val="002060"/>
              </a:solidFill>
              <a:cs typeface="Calibri"/>
            </a:endParaRPr>
          </a:p>
        </p:txBody>
      </p:sp>
      <p:pic>
        <p:nvPicPr>
          <p:cNvPr id="4" name="Picture 3" descr="A cartoon of a child writing on paper&#10;&#10;AI-generated content may be incorrect.">
            <a:extLst>
              <a:ext uri="{FF2B5EF4-FFF2-40B4-BE49-F238E27FC236}">
                <a16:creationId xmlns:a16="http://schemas.microsoft.com/office/drawing/2014/main" id="{B8B182F0-0A34-A935-6C32-7FFE861CF408}"/>
              </a:ext>
            </a:extLst>
          </p:cNvPr>
          <p:cNvPicPr>
            <a:picLocks noChangeAspect="1"/>
          </p:cNvPicPr>
          <p:nvPr/>
        </p:nvPicPr>
        <p:blipFill>
          <a:blip r:embed="rId2"/>
          <a:stretch>
            <a:fillRect/>
          </a:stretch>
        </p:blipFill>
        <p:spPr>
          <a:xfrm>
            <a:off x="6461125" y="-4233"/>
            <a:ext cx="2688167" cy="2696634"/>
          </a:xfrm>
          <a:prstGeom prst="rect">
            <a:avLst/>
          </a:prstGeom>
        </p:spPr>
      </p:pic>
    </p:spTree>
    <p:extLst>
      <p:ext uri="{BB962C8B-B14F-4D97-AF65-F5344CB8AC3E}">
        <p14:creationId xmlns:p14="http://schemas.microsoft.com/office/powerpoint/2010/main" val="21850045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heel(1)">
                                      <p:cBhvr>
                                        <p:cTn id="7" dur="2000"/>
                                        <p:tgtEl>
                                          <p:spTgt spid="3">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nodeType="click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wheel(1)">
                                      <p:cBhvr>
                                        <p:cTn id="12" dur="2000"/>
                                        <p:tgtEl>
                                          <p:spTgt spid="3">
                                            <p:txEl>
                                              <p:pRg st="3" end="3"/>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wheel(1)">
                                      <p:cBhvr>
                                        <p:cTn id="17" dur="2000"/>
                                        <p:tgtEl>
                                          <p:spTgt spid="3">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1" fill="hold" nodeType="click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Effect transition="in" filter="wheel(1)">
                                      <p:cBhvr>
                                        <p:cTn id="22" dur="2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4275" y="2030"/>
            <a:ext cx="7620000" cy="1143000"/>
          </a:xfrm>
        </p:spPr>
        <p:txBody>
          <a:bodyPr/>
          <a:lstStyle/>
          <a:p>
            <a:r>
              <a:rPr lang="en-GB">
                <a:latin typeface="Calibri"/>
                <a:cs typeface="Calibri"/>
              </a:rPr>
              <a:t>Useful equipment </a:t>
            </a:r>
          </a:p>
        </p:txBody>
      </p:sp>
      <p:sp>
        <p:nvSpPr>
          <p:cNvPr id="3" name="Content Placeholder 2"/>
          <p:cNvSpPr>
            <a:spLocks noGrp="1"/>
          </p:cNvSpPr>
          <p:nvPr>
            <p:ph idx="1"/>
          </p:nvPr>
        </p:nvSpPr>
        <p:spPr>
          <a:xfrm>
            <a:off x="200679" y="1164795"/>
            <a:ext cx="7620000" cy="5688632"/>
          </a:xfrm>
        </p:spPr>
        <p:txBody>
          <a:bodyPr vert="horz" lIns="91440" tIns="45720" rIns="91440" bIns="45720" rtlCol="0" anchor="t">
            <a:normAutofit fontScale="85000" lnSpcReduction="20000"/>
          </a:bodyPr>
          <a:lstStyle/>
          <a:p>
            <a:pPr marL="114300" indent="0">
              <a:buNone/>
            </a:pPr>
            <a:endParaRPr lang="en-GB" sz="3300">
              <a:solidFill>
                <a:srgbClr val="002060"/>
              </a:solidFill>
            </a:endParaRPr>
          </a:p>
          <a:p>
            <a:pPr marL="114300" indent="0">
              <a:buNone/>
            </a:pPr>
            <a:r>
              <a:rPr lang="en-GB" sz="3300" dirty="0">
                <a:solidFill>
                  <a:srgbClr val="002060"/>
                </a:solidFill>
              </a:rPr>
              <a:t>Each child will have an allocated locker, which will </a:t>
            </a:r>
            <a:r>
              <a:rPr lang="en-GB" sz="3300">
                <a:solidFill>
                  <a:srgbClr val="002060"/>
                </a:solidFill>
              </a:rPr>
              <a:t>need to fit everything inside.</a:t>
            </a:r>
            <a:endParaRPr lang="en-GB" sz="3300" dirty="0">
              <a:solidFill>
                <a:srgbClr val="002060"/>
              </a:solidFill>
              <a:ea typeface="Calibri"/>
              <a:cs typeface="Calibri"/>
            </a:endParaRPr>
          </a:p>
          <a:p>
            <a:pPr marL="114300" indent="0">
              <a:buNone/>
            </a:pPr>
            <a:endParaRPr lang="en-GB" sz="3300" u="sng">
              <a:solidFill>
                <a:srgbClr val="002060"/>
              </a:solidFill>
            </a:endParaRPr>
          </a:p>
          <a:p>
            <a:pPr marL="114300" indent="0">
              <a:buNone/>
            </a:pPr>
            <a:r>
              <a:rPr lang="en-GB" sz="3300" u="sng" dirty="0">
                <a:solidFill>
                  <a:srgbClr val="002060"/>
                </a:solidFill>
              </a:rPr>
              <a:t>One pencil case (fits in a drawer):</a:t>
            </a:r>
            <a:r>
              <a:rPr lang="en-GB" sz="3300" dirty="0">
                <a:solidFill>
                  <a:srgbClr val="002060"/>
                </a:solidFill>
              </a:rPr>
              <a:t> </a:t>
            </a:r>
            <a:endParaRPr lang="en-GB" sz="3300" dirty="0">
              <a:solidFill>
                <a:srgbClr val="002060"/>
              </a:solidFill>
              <a:ea typeface="Calibri"/>
              <a:cs typeface="Calibri"/>
            </a:endParaRPr>
          </a:p>
          <a:p>
            <a:pPr marL="114300" indent="0">
              <a:buNone/>
            </a:pPr>
            <a:r>
              <a:rPr lang="en-GB" sz="3300" dirty="0">
                <a:solidFill>
                  <a:srgbClr val="002060"/>
                </a:solidFill>
                <a:ea typeface="Calibri"/>
                <a:cs typeface="Calibri"/>
              </a:rPr>
              <a:t>Essential:</a:t>
            </a:r>
            <a:endParaRPr lang="en-GB" sz="3300" dirty="0">
              <a:solidFill>
                <a:srgbClr val="002060"/>
              </a:solidFill>
            </a:endParaRPr>
          </a:p>
          <a:p>
            <a:r>
              <a:rPr lang="en-GB" sz="3300" dirty="0">
                <a:solidFill>
                  <a:srgbClr val="002060"/>
                </a:solidFill>
              </a:rPr>
              <a:t>pencil</a:t>
            </a:r>
            <a:endParaRPr lang="en-GB" sz="3300" dirty="0">
              <a:solidFill>
                <a:srgbClr val="002060"/>
              </a:solidFill>
              <a:cs typeface="Calibri"/>
            </a:endParaRPr>
          </a:p>
          <a:p>
            <a:pPr lvl="0"/>
            <a:r>
              <a:rPr lang="en-GB" sz="3300" dirty="0">
                <a:solidFill>
                  <a:srgbClr val="002060"/>
                </a:solidFill>
              </a:rPr>
              <a:t>blue handwriting pen</a:t>
            </a:r>
            <a:endParaRPr lang="en-GB" sz="3300" dirty="0">
              <a:solidFill>
                <a:srgbClr val="002060"/>
              </a:solidFill>
              <a:cs typeface="Calibri"/>
            </a:endParaRPr>
          </a:p>
          <a:p>
            <a:pPr lvl="0"/>
            <a:r>
              <a:rPr lang="en-GB" sz="3300" dirty="0">
                <a:solidFill>
                  <a:srgbClr val="002060"/>
                </a:solidFill>
              </a:rPr>
              <a:t>purple editing pen</a:t>
            </a:r>
            <a:endParaRPr lang="en-GB" sz="3300" dirty="0">
              <a:solidFill>
                <a:srgbClr val="002060"/>
              </a:solidFill>
              <a:cs typeface="Calibri"/>
            </a:endParaRPr>
          </a:p>
          <a:p>
            <a:pPr lvl="0"/>
            <a:r>
              <a:rPr lang="en-GB" sz="3300" dirty="0">
                <a:solidFill>
                  <a:srgbClr val="002060"/>
                </a:solidFill>
              </a:rPr>
              <a:t>whiteboard pen</a:t>
            </a:r>
            <a:endParaRPr lang="en-GB" sz="3300" dirty="0">
              <a:solidFill>
                <a:srgbClr val="002060"/>
              </a:solidFill>
              <a:cs typeface="Calibri"/>
            </a:endParaRPr>
          </a:p>
          <a:p>
            <a:r>
              <a:rPr lang="en-GB" sz="3300">
                <a:solidFill>
                  <a:srgbClr val="002060"/>
                </a:solidFill>
              </a:rPr>
              <a:t>Ruler</a:t>
            </a:r>
            <a:endParaRPr lang="en-GB" sz="3300" dirty="0">
              <a:solidFill>
                <a:srgbClr val="002060"/>
              </a:solidFill>
            </a:endParaRPr>
          </a:p>
          <a:p>
            <a:r>
              <a:rPr lang="en-GB" sz="3300" dirty="0">
                <a:solidFill>
                  <a:srgbClr val="002060"/>
                </a:solidFill>
                <a:ea typeface="Calibri"/>
                <a:cs typeface="Calibri"/>
              </a:rPr>
              <a:t>Protractor </a:t>
            </a:r>
          </a:p>
          <a:p>
            <a:pPr lvl="0"/>
            <a:r>
              <a:rPr lang="en-GB" sz="3300" dirty="0">
                <a:solidFill>
                  <a:srgbClr val="002060"/>
                </a:solidFill>
              </a:rPr>
              <a:t>glue stick</a:t>
            </a:r>
            <a:endParaRPr lang="en-GB" sz="3300" dirty="0">
              <a:solidFill>
                <a:srgbClr val="002060"/>
              </a:solidFill>
              <a:cs typeface="Calibri"/>
            </a:endParaRPr>
          </a:p>
          <a:p>
            <a:pPr marL="114300" lvl="0" indent="0">
              <a:buNone/>
            </a:pPr>
            <a:endParaRPr lang="en-GB" sz="3300">
              <a:solidFill>
                <a:srgbClr val="002060"/>
              </a:solidFill>
              <a:cs typeface="Calibri"/>
            </a:endParaRPr>
          </a:p>
        </p:txBody>
      </p:sp>
      <p:sp>
        <p:nvSpPr>
          <p:cNvPr id="4" name="TextBox 3">
            <a:extLst>
              <a:ext uri="{FF2B5EF4-FFF2-40B4-BE49-F238E27FC236}">
                <a16:creationId xmlns:a16="http://schemas.microsoft.com/office/drawing/2014/main" id="{B9F41B4A-F28E-6D2D-044B-2BD22A938B2E}"/>
              </a:ext>
            </a:extLst>
          </p:cNvPr>
          <p:cNvSpPr txBox="1"/>
          <p:nvPr/>
        </p:nvSpPr>
        <p:spPr>
          <a:xfrm>
            <a:off x="5588000" y="4349750"/>
            <a:ext cx="3016249" cy="227998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114300">
              <a:lnSpc>
                <a:spcPct val="80000"/>
              </a:lnSpc>
              <a:spcBef>
                <a:spcPct val="20000"/>
              </a:spcBef>
              <a:buClr>
                <a:schemeClr val="accent1"/>
              </a:buClr>
            </a:pPr>
            <a:r>
              <a:rPr lang="en-GB" sz="2800" dirty="0">
                <a:solidFill>
                  <a:srgbClr val="002060"/>
                </a:solidFill>
              </a:rPr>
              <a:t>Optional: </a:t>
            </a:r>
            <a:endParaRPr lang="en-US" sz="2800">
              <a:solidFill>
                <a:srgbClr val="002060"/>
              </a:solidFill>
              <a:ea typeface="Calibri"/>
              <a:cs typeface="Calibri"/>
            </a:endParaRPr>
          </a:p>
          <a:p>
            <a:pPr marL="571500" indent="-457200">
              <a:lnSpc>
                <a:spcPct val="80000"/>
              </a:lnSpc>
              <a:spcBef>
                <a:spcPct val="20000"/>
              </a:spcBef>
              <a:buClr>
                <a:schemeClr val="accent1"/>
              </a:buClr>
              <a:buFont typeface="Arial"/>
              <a:buChar char="•"/>
            </a:pPr>
            <a:r>
              <a:rPr lang="en-GB" sz="2400" dirty="0">
                <a:solidFill>
                  <a:srgbClr val="002060"/>
                </a:solidFill>
              </a:rPr>
              <a:t>Colouring pencils/pens</a:t>
            </a:r>
            <a:endParaRPr lang="en-GB" sz="2400">
              <a:solidFill>
                <a:srgbClr val="002060"/>
              </a:solidFill>
              <a:ea typeface="Calibri"/>
              <a:cs typeface="Calibri"/>
            </a:endParaRPr>
          </a:p>
          <a:p>
            <a:pPr marL="571500" indent="-457200">
              <a:lnSpc>
                <a:spcPct val="80000"/>
              </a:lnSpc>
              <a:spcBef>
                <a:spcPct val="20000"/>
              </a:spcBef>
              <a:buClr>
                <a:schemeClr val="accent1"/>
              </a:buClr>
              <a:buFont typeface="Arial"/>
              <a:buChar char="•"/>
            </a:pPr>
            <a:r>
              <a:rPr lang="en-GB" sz="2400" dirty="0">
                <a:solidFill>
                  <a:srgbClr val="002060"/>
                </a:solidFill>
              </a:rPr>
              <a:t>Scissors </a:t>
            </a:r>
            <a:endParaRPr lang="en-GB" sz="2400">
              <a:solidFill>
                <a:srgbClr val="002060"/>
              </a:solidFill>
              <a:ea typeface="Calibri"/>
              <a:cs typeface="Calibri"/>
            </a:endParaRPr>
          </a:p>
          <a:p>
            <a:pPr marL="571500" indent="-457200">
              <a:lnSpc>
                <a:spcPct val="80000"/>
              </a:lnSpc>
              <a:spcBef>
                <a:spcPct val="20000"/>
              </a:spcBef>
              <a:buClr>
                <a:schemeClr val="accent1"/>
              </a:buClr>
              <a:buFont typeface="Arial"/>
              <a:buChar char="•"/>
            </a:pPr>
            <a:r>
              <a:rPr lang="en-GB" sz="2400" dirty="0">
                <a:solidFill>
                  <a:srgbClr val="002060"/>
                </a:solidFill>
              </a:rPr>
              <a:t>Sharpener </a:t>
            </a:r>
            <a:endParaRPr lang="en-GB" sz="2400" dirty="0">
              <a:solidFill>
                <a:srgbClr val="002060"/>
              </a:solidFill>
              <a:ea typeface="Calibri"/>
              <a:cs typeface="Calibri"/>
            </a:endParaRPr>
          </a:p>
          <a:p>
            <a:pPr marL="114300">
              <a:lnSpc>
                <a:spcPct val="80000"/>
              </a:lnSpc>
              <a:spcBef>
                <a:spcPct val="20000"/>
              </a:spcBef>
              <a:buClr>
                <a:schemeClr val="accent1"/>
              </a:buClr>
            </a:pPr>
            <a:endParaRPr lang="en-GB" sz="2800" u="sng" dirty="0">
              <a:solidFill>
                <a:srgbClr val="002060"/>
              </a:solidFill>
            </a:endParaRPr>
          </a:p>
        </p:txBody>
      </p:sp>
      <p:pic>
        <p:nvPicPr>
          <p:cNvPr id="6" name="Picture 5" descr="A pencil case with pencils and ruler&#10;&#10;AI-generated content may be incorrect.">
            <a:extLst>
              <a:ext uri="{FF2B5EF4-FFF2-40B4-BE49-F238E27FC236}">
                <a16:creationId xmlns:a16="http://schemas.microsoft.com/office/drawing/2014/main" id="{D8D574F3-61AE-4BC6-72A6-EE4646949B04}"/>
              </a:ext>
            </a:extLst>
          </p:cNvPr>
          <p:cNvPicPr>
            <a:picLocks noChangeAspect="1"/>
          </p:cNvPicPr>
          <p:nvPr/>
        </p:nvPicPr>
        <p:blipFill>
          <a:blip r:embed="rId2"/>
          <a:stretch>
            <a:fillRect/>
          </a:stretch>
        </p:blipFill>
        <p:spPr>
          <a:xfrm>
            <a:off x="7100466" y="-1"/>
            <a:ext cx="2076234" cy="1449918"/>
          </a:xfrm>
          <a:prstGeom prst="rect">
            <a:avLst/>
          </a:prstGeom>
        </p:spPr>
      </p:pic>
    </p:spTree>
    <p:extLst>
      <p:ext uri="{BB962C8B-B14F-4D97-AF65-F5344CB8AC3E}">
        <p14:creationId xmlns:p14="http://schemas.microsoft.com/office/powerpoint/2010/main" val="26965933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6" end="6"/>
                                            </p:txEl>
                                          </p:spTgt>
                                        </p:tgtEl>
                                        <p:attrNameLst>
                                          <p:attrName>style.visibility</p:attrName>
                                        </p:attrNameLst>
                                      </p:cBhvr>
                                      <p:to>
                                        <p:strVal val="visible"/>
                                      </p:to>
                                    </p:set>
                                    <p:animEffect transition="in" filter="barn(inVertical)">
                                      <p:cBhvr>
                                        <p:cTn id="7" dur="500"/>
                                        <p:tgtEl>
                                          <p:spTgt spid="3">
                                            <p:txEl>
                                              <p:pRg st="6" end="6"/>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
                                            <p:txEl>
                                              <p:pRg st="7" end="7"/>
                                            </p:txEl>
                                          </p:spTgt>
                                        </p:tgtEl>
                                        <p:attrNameLst>
                                          <p:attrName>style.visibility</p:attrName>
                                        </p:attrNameLst>
                                      </p:cBhvr>
                                      <p:to>
                                        <p:strVal val="visible"/>
                                      </p:to>
                                    </p:set>
                                    <p:animEffect transition="in" filter="barn(inVertical)">
                                      <p:cBhvr>
                                        <p:cTn id="12" dur="500"/>
                                        <p:tgtEl>
                                          <p:spTgt spid="3">
                                            <p:txEl>
                                              <p:pRg st="7" end="7"/>
                                            </p:txEl>
                                          </p:spTgt>
                                        </p:tgtEl>
                                      </p:cBhvr>
                                    </p:animEffect>
                                  </p:childTnLst>
                                </p:cTn>
                              </p:par>
                              <p:par>
                                <p:cTn id="13" presetID="16" presetClass="entr" presetSubtype="21" fill="hold" nodeType="withEffect">
                                  <p:stCondLst>
                                    <p:cond delay="0"/>
                                  </p:stCondLst>
                                  <p:childTnLst>
                                    <p:set>
                                      <p:cBhvr>
                                        <p:cTn id="14" dur="1" fill="hold">
                                          <p:stCondLst>
                                            <p:cond delay="0"/>
                                          </p:stCondLst>
                                        </p:cTn>
                                        <p:tgtEl>
                                          <p:spTgt spid="3">
                                            <p:txEl>
                                              <p:pRg st="8" end="8"/>
                                            </p:txEl>
                                          </p:spTgt>
                                        </p:tgtEl>
                                        <p:attrNameLst>
                                          <p:attrName>style.visibility</p:attrName>
                                        </p:attrNameLst>
                                      </p:cBhvr>
                                      <p:to>
                                        <p:strVal val="visible"/>
                                      </p:to>
                                    </p:set>
                                    <p:animEffect transition="in" filter="barn(inVertical)">
                                      <p:cBhvr>
                                        <p:cTn id="15" dur="500"/>
                                        <p:tgtEl>
                                          <p:spTgt spid="3">
                                            <p:txEl>
                                              <p:pRg st="8" end="8"/>
                                            </p:txEl>
                                          </p:spTgt>
                                        </p:tgtEl>
                                      </p:cBhvr>
                                    </p:animEffect>
                                  </p:childTnLst>
                                </p:cTn>
                              </p:par>
                              <p:par>
                                <p:cTn id="16" presetID="16" presetClass="entr" presetSubtype="21" fill="hold" nodeType="withEffect">
                                  <p:stCondLst>
                                    <p:cond delay="0"/>
                                  </p:stCondLst>
                                  <p:childTnLst>
                                    <p:set>
                                      <p:cBhvr>
                                        <p:cTn id="17" dur="1" fill="hold">
                                          <p:stCondLst>
                                            <p:cond delay="0"/>
                                          </p:stCondLst>
                                        </p:cTn>
                                        <p:tgtEl>
                                          <p:spTgt spid="3">
                                            <p:txEl>
                                              <p:pRg st="9" end="9"/>
                                            </p:txEl>
                                          </p:spTgt>
                                        </p:tgtEl>
                                        <p:attrNameLst>
                                          <p:attrName>style.visibility</p:attrName>
                                        </p:attrNameLst>
                                      </p:cBhvr>
                                      <p:to>
                                        <p:strVal val="visible"/>
                                      </p:to>
                                    </p:set>
                                    <p:animEffect transition="in" filter="barn(inVertical)">
                                      <p:cBhvr>
                                        <p:cTn id="18" dur="500"/>
                                        <p:tgtEl>
                                          <p:spTgt spid="3">
                                            <p:txEl>
                                              <p:pRg st="9" end="9"/>
                                            </p:txEl>
                                          </p:spTgt>
                                        </p:tgtEl>
                                      </p:cBhvr>
                                    </p:animEffect>
                                  </p:childTnLst>
                                </p:cTn>
                              </p:par>
                              <p:par>
                                <p:cTn id="19" presetID="16" presetClass="entr" presetSubtype="21" fill="hold" nodeType="withEffect">
                                  <p:stCondLst>
                                    <p:cond delay="0"/>
                                  </p:stCondLst>
                                  <p:childTnLst>
                                    <p:set>
                                      <p:cBhvr>
                                        <p:cTn id="20" dur="1" fill="hold">
                                          <p:stCondLst>
                                            <p:cond delay="0"/>
                                          </p:stCondLst>
                                        </p:cTn>
                                        <p:tgtEl>
                                          <p:spTgt spid="3">
                                            <p:txEl>
                                              <p:pRg st="10" end="10"/>
                                            </p:txEl>
                                          </p:spTgt>
                                        </p:tgtEl>
                                        <p:attrNameLst>
                                          <p:attrName>style.visibility</p:attrName>
                                        </p:attrNameLst>
                                      </p:cBhvr>
                                      <p:to>
                                        <p:strVal val="visible"/>
                                      </p:to>
                                    </p:set>
                                    <p:animEffect transition="in" filter="barn(inVertical)">
                                      <p:cBhvr>
                                        <p:cTn id="21" dur="500"/>
                                        <p:tgtEl>
                                          <p:spTgt spid="3">
                                            <p:txEl>
                                              <p:pRg st="10" end="10"/>
                                            </p:txEl>
                                          </p:spTgt>
                                        </p:tgtEl>
                                      </p:cBhvr>
                                    </p:animEffect>
                                  </p:childTnLst>
                                </p:cTn>
                              </p:par>
                              <p:par>
                                <p:cTn id="22" presetID="16" presetClass="entr" presetSubtype="21" fill="hold" nodeType="withEffect">
                                  <p:stCondLst>
                                    <p:cond delay="0"/>
                                  </p:stCondLst>
                                  <p:childTnLst>
                                    <p:set>
                                      <p:cBhvr>
                                        <p:cTn id="23" dur="1" fill="hold">
                                          <p:stCondLst>
                                            <p:cond delay="0"/>
                                          </p:stCondLst>
                                        </p:cTn>
                                        <p:tgtEl>
                                          <p:spTgt spid="3">
                                            <p:txEl>
                                              <p:pRg st="11" end="11"/>
                                            </p:txEl>
                                          </p:spTgt>
                                        </p:tgtEl>
                                        <p:attrNameLst>
                                          <p:attrName>style.visibility</p:attrName>
                                        </p:attrNameLst>
                                      </p:cBhvr>
                                      <p:to>
                                        <p:strVal val="visible"/>
                                      </p:to>
                                    </p:set>
                                    <p:animEffect transition="in" filter="barn(inVertical)">
                                      <p:cBhvr>
                                        <p:cTn id="24" dur="500"/>
                                        <p:tgtEl>
                                          <p:spTgt spid="3">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E5121E-7215-A30E-0BB8-E6D0C0CD0364}"/>
              </a:ext>
            </a:extLst>
          </p:cNvPr>
          <p:cNvSpPr>
            <a:spLocks noGrp="1"/>
          </p:cNvSpPr>
          <p:nvPr>
            <p:ph type="title"/>
          </p:nvPr>
        </p:nvSpPr>
        <p:spPr/>
        <p:txBody>
          <a:bodyPr/>
          <a:lstStyle/>
          <a:p>
            <a:r>
              <a:rPr lang="en-GB">
                <a:ea typeface="Cambria"/>
              </a:rPr>
              <a:t>Zones of Regulation</a:t>
            </a:r>
            <a:endParaRPr lang="en-GB"/>
          </a:p>
        </p:txBody>
      </p:sp>
      <p:pic>
        <p:nvPicPr>
          <p:cNvPr id="4" name="Picture 4" descr="A picture containing text, screenshot&#10;&#10;Description automatically generated">
            <a:extLst>
              <a:ext uri="{FF2B5EF4-FFF2-40B4-BE49-F238E27FC236}">
                <a16:creationId xmlns:a16="http://schemas.microsoft.com/office/drawing/2014/main" id="{1DAE9610-2967-0C18-C4AA-E92F58272D0B}"/>
              </a:ext>
            </a:extLst>
          </p:cNvPr>
          <p:cNvPicPr>
            <a:picLocks noChangeAspect="1"/>
          </p:cNvPicPr>
          <p:nvPr/>
        </p:nvPicPr>
        <p:blipFill>
          <a:blip r:embed="rId2"/>
          <a:stretch>
            <a:fillRect/>
          </a:stretch>
        </p:blipFill>
        <p:spPr>
          <a:xfrm>
            <a:off x="381302" y="1525541"/>
            <a:ext cx="7179666" cy="4321945"/>
          </a:xfrm>
          <a:prstGeom prst="rect">
            <a:avLst/>
          </a:prstGeom>
        </p:spPr>
      </p:pic>
    </p:spTree>
    <p:extLst>
      <p:ext uri="{BB962C8B-B14F-4D97-AF65-F5344CB8AC3E}">
        <p14:creationId xmlns:p14="http://schemas.microsoft.com/office/powerpoint/2010/main" val="11968638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Rectangle 2"/>
          <p:cNvSpPr>
            <a:spLocks noGrp="1" noChangeArrowheads="1"/>
          </p:cNvSpPr>
          <p:nvPr>
            <p:ph type="title"/>
          </p:nvPr>
        </p:nvSpPr>
        <p:spPr/>
        <p:txBody>
          <a:bodyPr/>
          <a:lstStyle/>
          <a:p>
            <a:pPr eaLnBrk="1" hangingPunct="1"/>
            <a:r>
              <a:rPr lang="en-GB">
                <a:solidFill>
                  <a:srgbClr val="002060"/>
                </a:solidFill>
              </a:rPr>
              <a:t>Assessments</a:t>
            </a:r>
          </a:p>
        </p:txBody>
      </p:sp>
      <p:sp>
        <p:nvSpPr>
          <p:cNvPr id="2" name="Rectangle 1"/>
          <p:cNvSpPr/>
          <p:nvPr/>
        </p:nvSpPr>
        <p:spPr>
          <a:xfrm>
            <a:off x="467544" y="1484785"/>
            <a:ext cx="7560840" cy="3354765"/>
          </a:xfrm>
          <a:prstGeom prst="rect">
            <a:avLst/>
          </a:prstGeom>
        </p:spPr>
        <p:txBody>
          <a:bodyPr wrap="square">
            <a:spAutoFit/>
          </a:bodyPr>
          <a:lstStyle/>
          <a:p>
            <a:pPr marL="342900" indent="-342900" eaLnBrk="1" hangingPunct="1">
              <a:buFont typeface="Arial" pitchFamily="34" charset="0"/>
              <a:buChar char="•"/>
            </a:pPr>
            <a:r>
              <a:rPr lang="en-GB" sz="3600">
                <a:solidFill>
                  <a:srgbClr val="002060"/>
                </a:solidFill>
              </a:rPr>
              <a:t>Termly – maths, reading, grammar, spelling</a:t>
            </a:r>
          </a:p>
          <a:p>
            <a:pPr marL="342900" indent="-342900" eaLnBrk="1" hangingPunct="1">
              <a:buFont typeface="Arial" pitchFamily="34" charset="0"/>
              <a:buChar char="•"/>
            </a:pPr>
            <a:r>
              <a:rPr lang="en-GB" sz="3600">
                <a:solidFill>
                  <a:srgbClr val="002060"/>
                </a:solidFill>
              </a:rPr>
              <a:t>Prepare children for end of Y6 assessments</a:t>
            </a:r>
          </a:p>
          <a:p>
            <a:pPr marL="342900" indent="-342900" eaLnBrk="1" hangingPunct="1">
              <a:buFont typeface="Arial" pitchFamily="34" charset="0"/>
              <a:buChar char="•"/>
            </a:pPr>
            <a:r>
              <a:rPr lang="en-GB" sz="3600">
                <a:solidFill>
                  <a:srgbClr val="002060"/>
                </a:solidFill>
              </a:rPr>
              <a:t>Only part of the picture</a:t>
            </a:r>
          </a:p>
          <a:p>
            <a:pPr eaLnBrk="1" hangingPunct="1"/>
            <a:endParaRPr lang="en-GB" sz="320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solidFill>
                  <a:srgbClr val="002060"/>
                </a:solidFill>
                <a:latin typeface="Calibri"/>
                <a:cs typeface="Calibri"/>
              </a:rPr>
              <a:t>Communication</a:t>
            </a:r>
          </a:p>
        </p:txBody>
      </p:sp>
      <p:sp>
        <p:nvSpPr>
          <p:cNvPr id="3" name="Content Placeholder 2"/>
          <p:cNvSpPr>
            <a:spLocks noGrp="1"/>
          </p:cNvSpPr>
          <p:nvPr>
            <p:ph idx="1"/>
          </p:nvPr>
        </p:nvSpPr>
        <p:spPr/>
        <p:txBody>
          <a:bodyPr vert="horz" lIns="91440" tIns="45720" rIns="91440" bIns="45720" rtlCol="0" anchor="t">
            <a:normAutofit/>
          </a:bodyPr>
          <a:lstStyle/>
          <a:p>
            <a:r>
              <a:rPr lang="en-GB" sz="2800" dirty="0">
                <a:solidFill>
                  <a:srgbClr val="002060"/>
                </a:solidFill>
              </a:rPr>
              <a:t>Friday Flyer</a:t>
            </a:r>
            <a:endParaRPr lang="en-GB" sz="2800" dirty="0">
              <a:solidFill>
                <a:srgbClr val="002060"/>
              </a:solidFill>
              <a:ea typeface="Calibri"/>
              <a:cs typeface="Calibri"/>
            </a:endParaRPr>
          </a:p>
          <a:p>
            <a:r>
              <a:rPr lang="en-GB" sz="2800">
                <a:solidFill>
                  <a:srgbClr val="002060"/>
                </a:solidFill>
                <a:cs typeface="Calibri"/>
              </a:rPr>
              <a:t>Termly curriculum</a:t>
            </a:r>
            <a:r>
              <a:rPr lang="en-GB" sz="2800" dirty="0">
                <a:solidFill>
                  <a:srgbClr val="002060"/>
                </a:solidFill>
                <a:cs typeface="Calibri"/>
              </a:rPr>
              <a:t> newsletter</a:t>
            </a:r>
            <a:endParaRPr lang="en-GB" sz="2800" dirty="0">
              <a:solidFill>
                <a:srgbClr val="002060"/>
              </a:solidFill>
              <a:ea typeface="Calibri"/>
              <a:cs typeface="Calibri"/>
            </a:endParaRPr>
          </a:p>
          <a:p>
            <a:r>
              <a:rPr lang="en-GB" sz="2800" dirty="0">
                <a:solidFill>
                  <a:srgbClr val="002060"/>
                </a:solidFill>
                <a:cs typeface="Calibri"/>
              </a:rPr>
              <a:t>Snapshots</a:t>
            </a:r>
            <a:endParaRPr lang="en-GB" sz="2800" dirty="0">
              <a:solidFill>
                <a:srgbClr val="002060"/>
              </a:solidFill>
              <a:ea typeface="Calibri"/>
              <a:cs typeface="Calibri"/>
            </a:endParaRPr>
          </a:p>
          <a:p>
            <a:r>
              <a:rPr lang="en-GB" sz="2800" dirty="0">
                <a:solidFill>
                  <a:srgbClr val="002060"/>
                </a:solidFill>
              </a:rPr>
              <a:t>e-mail to Office </a:t>
            </a:r>
            <a:endParaRPr lang="en-GB" sz="2800" dirty="0">
              <a:solidFill>
                <a:srgbClr val="002060"/>
              </a:solidFill>
              <a:ea typeface="Calibri"/>
              <a:cs typeface="Calibri"/>
            </a:endParaRPr>
          </a:p>
          <a:p>
            <a:r>
              <a:rPr lang="en-GB" sz="2800" dirty="0">
                <a:solidFill>
                  <a:srgbClr val="002060"/>
                </a:solidFill>
              </a:rPr>
              <a:t>Arranged call/meeting</a:t>
            </a:r>
            <a:endParaRPr lang="en-GB" sz="2800" dirty="0">
              <a:solidFill>
                <a:srgbClr val="002060"/>
              </a:solidFill>
              <a:ea typeface="Calibri"/>
              <a:cs typeface="Calibri"/>
            </a:endParaRPr>
          </a:p>
          <a:p>
            <a:r>
              <a:rPr lang="en-GB" sz="2800" dirty="0">
                <a:solidFill>
                  <a:srgbClr val="002060"/>
                </a:solidFill>
              </a:rPr>
              <a:t>Parents’ evening / reports – share progress/test scores</a:t>
            </a:r>
            <a:endParaRPr lang="en-GB" sz="2800" dirty="0">
              <a:solidFill>
                <a:srgbClr val="002060"/>
              </a:solidFill>
              <a:cs typeface="Calibri"/>
            </a:endParaRPr>
          </a:p>
        </p:txBody>
      </p:sp>
    </p:spTree>
    <p:extLst>
      <p:ext uri="{BB962C8B-B14F-4D97-AF65-F5344CB8AC3E}">
        <p14:creationId xmlns:p14="http://schemas.microsoft.com/office/powerpoint/2010/main" val="26998714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1000"/>
                                        <p:tgtEl>
                                          <p:spTgt spid="3">
                                            <p:txEl>
                                              <p:pRg st="3" end="3"/>
                                            </p:txEl>
                                          </p:spTgt>
                                        </p:tgtEl>
                                      </p:cBhvr>
                                    </p:animEffect>
                                    <p:anim calcmode="lin" valueType="num">
                                      <p:cBhvr>
                                        <p:cTn id="23"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4" dur="1000" fill="hold"/>
                                        <p:tgtEl>
                                          <p:spTgt spid="3">
                                            <p:txEl>
                                              <p:pRg st="3" end="3"/>
                                            </p:txEl>
                                          </p:spTgt>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1000"/>
                                        <p:tgtEl>
                                          <p:spTgt spid="3">
                                            <p:txEl>
                                              <p:pRg st="4" end="4"/>
                                            </p:txEl>
                                          </p:spTgt>
                                        </p:tgtEl>
                                      </p:cBhvr>
                                    </p:animEffect>
                                    <p:anim calcmode="lin" valueType="num">
                                      <p:cBhvr>
                                        <p:cTn id="28"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29" dur="1000" fill="hold"/>
                                        <p:tgtEl>
                                          <p:spTgt spid="3">
                                            <p:txEl>
                                              <p:pRg st="4" end="4"/>
                                            </p:txEl>
                                          </p:spTgt>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1000"/>
                                        <p:tgtEl>
                                          <p:spTgt spid="3">
                                            <p:txEl>
                                              <p:pRg st="5" end="5"/>
                                            </p:txEl>
                                          </p:spTgt>
                                        </p:tgtEl>
                                      </p:cBhvr>
                                    </p:animEffect>
                                    <p:anim calcmode="lin" valueType="num">
                                      <p:cBhvr>
                                        <p:cTn id="33"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34"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sign with text and symbols&#10;&#10;AI-generated content may be incorrect.">
            <a:extLst>
              <a:ext uri="{FF2B5EF4-FFF2-40B4-BE49-F238E27FC236}">
                <a16:creationId xmlns:a16="http://schemas.microsoft.com/office/drawing/2014/main" id="{3527C624-B8ED-F07D-C362-54DF3FDB8C98}"/>
              </a:ext>
            </a:extLst>
          </p:cNvPr>
          <p:cNvPicPr>
            <a:picLocks noChangeAspect="1"/>
          </p:cNvPicPr>
          <p:nvPr/>
        </p:nvPicPr>
        <p:blipFill>
          <a:blip r:embed="rId2"/>
          <a:stretch>
            <a:fillRect/>
          </a:stretch>
        </p:blipFill>
        <p:spPr>
          <a:xfrm>
            <a:off x="123886" y="630277"/>
            <a:ext cx="2262488" cy="2255255"/>
          </a:xfrm>
          <a:prstGeom prst="rect">
            <a:avLst/>
          </a:prstGeom>
        </p:spPr>
      </p:pic>
      <p:sp>
        <p:nvSpPr>
          <p:cNvPr id="6" name="TextBox 5">
            <a:extLst>
              <a:ext uri="{FF2B5EF4-FFF2-40B4-BE49-F238E27FC236}">
                <a16:creationId xmlns:a16="http://schemas.microsoft.com/office/drawing/2014/main" id="{098DBD83-6301-E6CC-A0CF-9D836F422023}"/>
              </a:ext>
            </a:extLst>
          </p:cNvPr>
          <p:cNvSpPr txBox="1"/>
          <p:nvPr/>
        </p:nvSpPr>
        <p:spPr>
          <a:xfrm>
            <a:off x="2382908" y="1129269"/>
            <a:ext cx="7571255" cy="807914"/>
          </a:xfrm>
          <a:prstGeom prst="rect">
            <a:avLst/>
          </a:prstGeom>
          <a:noFill/>
        </p:spPr>
        <p:txBody>
          <a:bodyPr rot="0" spcFirstLastPara="0" vertOverflow="overflow" horzOverflow="overflow" vert="horz" wrap="square" lIns="68580" tIns="34290" rIns="68580" bIns="34290" numCol="1" spcCol="0" rtlCol="0" fromWordArt="0" anchor="t" anchorCtr="0" forceAA="0" compatLnSpc="1">
            <a:prstTxWarp prst="textNoShape">
              <a:avLst/>
            </a:prstTxWarp>
            <a:spAutoFit/>
          </a:bodyPr>
          <a:lstStyle/>
          <a:p>
            <a:r>
              <a:rPr lang="en-US" sz="2400" b="1" dirty="0"/>
              <a:t>Please remember not to have your phone out </a:t>
            </a:r>
            <a:endParaRPr lang="en-US" sz="1350" b="1" dirty="0"/>
          </a:p>
          <a:p>
            <a:r>
              <a:rPr lang="en-US" sz="2400" b="1" dirty="0"/>
              <a:t>when picking up your child on the school site.  </a:t>
            </a:r>
            <a:endParaRPr lang="en-US" sz="1350" b="1"/>
          </a:p>
        </p:txBody>
      </p:sp>
      <p:sp>
        <p:nvSpPr>
          <p:cNvPr id="7" name="TextBox 6">
            <a:extLst>
              <a:ext uri="{FF2B5EF4-FFF2-40B4-BE49-F238E27FC236}">
                <a16:creationId xmlns:a16="http://schemas.microsoft.com/office/drawing/2014/main" id="{C8F8FE9E-CB77-7739-C357-9F2714D74401}"/>
              </a:ext>
            </a:extLst>
          </p:cNvPr>
          <p:cNvSpPr txBox="1"/>
          <p:nvPr/>
        </p:nvSpPr>
        <p:spPr>
          <a:xfrm>
            <a:off x="127430" y="2967260"/>
            <a:ext cx="8882388" cy="2562240"/>
          </a:xfrm>
          <a:prstGeom prst="rect">
            <a:avLst/>
          </a:prstGeom>
          <a:noFill/>
        </p:spPr>
        <p:txBody>
          <a:bodyPr rot="0" spcFirstLastPara="0" vertOverflow="overflow" horzOverflow="overflow" vert="horz" wrap="square" lIns="68580" tIns="34290" rIns="68580" bIns="34290" numCol="1" spcCol="0" rtlCol="0" fromWordArt="0" anchor="t" anchorCtr="0" forceAA="0" compatLnSpc="1">
            <a:prstTxWarp prst="textNoShape">
              <a:avLst/>
            </a:prstTxWarp>
            <a:spAutoFit/>
          </a:bodyPr>
          <a:lstStyle/>
          <a:p>
            <a:pPr algn="l"/>
            <a:r>
              <a:rPr lang="en-US" sz="1800" b="1" u="sng" dirty="0"/>
              <a:t>Why?</a:t>
            </a:r>
          </a:p>
          <a:p>
            <a:pPr marL="257175" indent="-257175">
              <a:buFont typeface="Calibri"/>
              <a:buChar char="-"/>
            </a:pPr>
            <a:r>
              <a:rPr lang="en-US" sz="1800" dirty="0"/>
              <a:t> Research clearly states that smartphones are negatively impacting children.</a:t>
            </a:r>
            <a:endParaRPr lang="en-US" sz="1350" dirty="0"/>
          </a:p>
          <a:p>
            <a:pPr marL="257175" indent="-257175">
              <a:buFont typeface="Calibri"/>
              <a:buChar char="-"/>
            </a:pPr>
            <a:endParaRPr lang="en-US" sz="1800" dirty="0">
              <a:ea typeface="+mn-lt"/>
              <a:cs typeface="+mn-lt"/>
            </a:endParaRPr>
          </a:p>
          <a:p>
            <a:pPr marL="257175" indent="-257175">
              <a:buFont typeface="Calibri"/>
              <a:buChar char="-"/>
            </a:pPr>
            <a:r>
              <a:rPr lang="en-US" sz="1800" dirty="0">
                <a:ea typeface="+mn-lt"/>
                <a:cs typeface="+mn-lt"/>
              </a:rPr>
              <a:t>In school, we have seen a rise in children bringing their phone-based </a:t>
            </a:r>
            <a:r>
              <a:rPr lang="en-US" sz="1800" dirty="0" err="1">
                <a:ea typeface="+mn-lt"/>
                <a:cs typeface="+mn-lt"/>
              </a:rPr>
              <a:t>behaviour</a:t>
            </a:r>
            <a:r>
              <a:rPr lang="en-US" sz="1800" dirty="0">
                <a:ea typeface="+mn-lt"/>
                <a:cs typeface="+mn-lt"/>
              </a:rPr>
              <a:t> patterns into school which is leading to classroom conflicts and distraction from learning.</a:t>
            </a:r>
          </a:p>
          <a:p>
            <a:pPr marL="257175" indent="-257175">
              <a:buFont typeface="Calibri"/>
              <a:buChar char="-"/>
            </a:pPr>
            <a:endParaRPr lang="en-US" sz="1800" dirty="0"/>
          </a:p>
          <a:p>
            <a:pPr marL="257175" indent="-257175">
              <a:buFont typeface="Calibri"/>
              <a:buChar char="-"/>
            </a:pPr>
            <a:r>
              <a:rPr lang="en-US" sz="1800" dirty="0"/>
              <a:t>Sleep issues, rising levels of anxiety.....</a:t>
            </a:r>
          </a:p>
          <a:p>
            <a:pPr>
              <a:buFont typeface="Arial"/>
              <a:buChar char="•"/>
            </a:pPr>
            <a:endParaRPr lang="en-US" sz="1800" dirty="0"/>
          </a:p>
        </p:txBody>
      </p:sp>
    </p:spTree>
    <p:extLst>
      <p:ext uri="{BB962C8B-B14F-4D97-AF65-F5344CB8AC3E}">
        <p14:creationId xmlns:p14="http://schemas.microsoft.com/office/powerpoint/2010/main" val="320729779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12459407-6A1C-32E2-0DE5-641FFDABABA4}"/>
              </a:ext>
            </a:extLst>
          </p:cNvPr>
          <p:cNvSpPr txBox="1"/>
          <p:nvPr/>
        </p:nvSpPr>
        <p:spPr>
          <a:xfrm>
            <a:off x="2537" y="1716929"/>
            <a:ext cx="6621999" cy="4662815"/>
          </a:xfrm>
          <a:prstGeom prst="rect">
            <a:avLst/>
          </a:prstGeom>
          <a:noFill/>
        </p:spPr>
        <p:txBody>
          <a:bodyPr rot="0" spcFirstLastPara="0" vertOverflow="overflow" horzOverflow="overflow" vert="horz" wrap="square" lIns="68580" tIns="34290" rIns="68580" bIns="34290" numCol="1" spcCol="0" rtlCol="0" fromWordArt="0" anchor="t" anchorCtr="0" forceAA="0" compatLnSpc="1">
            <a:prstTxWarp prst="textNoShape">
              <a:avLst/>
            </a:prstTxWarp>
            <a:spAutoFit/>
          </a:bodyPr>
          <a:lstStyle/>
          <a:p>
            <a:r>
              <a:rPr lang="en-US" sz="1500" dirty="0"/>
              <a:t>For more information or support on the topic of </a:t>
            </a:r>
            <a:endParaRPr lang="en-US" sz="1350"/>
          </a:p>
          <a:p>
            <a:r>
              <a:rPr lang="en-US" sz="1500" dirty="0"/>
              <a:t>smartphones, visit:</a:t>
            </a:r>
            <a:endParaRPr lang="en-US" sz="1350" dirty="0"/>
          </a:p>
          <a:p>
            <a:endParaRPr lang="en-US" sz="1500" dirty="0"/>
          </a:p>
          <a:p>
            <a:r>
              <a:rPr lang="en-US" sz="2400" dirty="0"/>
              <a:t>smartphonefreechildhood.org</a:t>
            </a:r>
          </a:p>
          <a:p>
            <a:endParaRPr lang="en-US" sz="1350" dirty="0"/>
          </a:p>
          <a:p>
            <a:r>
              <a:rPr lang="en-US" sz="1350" dirty="0"/>
              <a:t>The website has some excellent resources which are well worth a look.</a:t>
            </a:r>
          </a:p>
          <a:p>
            <a:endParaRPr lang="en-US" sz="1350" dirty="0"/>
          </a:p>
          <a:p>
            <a:r>
              <a:rPr lang="en-US" sz="1350" dirty="0"/>
              <a:t>Have you heard about the Parent Pact?  </a:t>
            </a:r>
            <a:r>
              <a:rPr lang="en-US" sz="1350" dirty="0">
                <a:latin typeface="Arial"/>
                <a:cs typeface="Arial"/>
              </a:rPr>
              <a:t> </a:t>
            </a:r>
          </a:p>
          <a:p>
            <a:endParaRPr lang="en-US" sz="1350" dirty="0">
              <a:latin typeface="Aptos"/>
              <a:cs typeface="Arial"/>
            </a:endParaRPr>
          </a:p>
          <a:p>
            <a:r>
              <a:rPr lang="en-US" sz="1350" dirty="0">
                <a:latin typeface="Aptos"/>
                <a:cs typeface="Arial"/>
              </a:rPr>
              <a:t>It’s a growing national movement of families choosing to delay giving children smartphones until at least age 14, and social media until 16 – and doing it together, so no one feels like the only one holding out.</a:t>
            </a:r>
            <a:endParaRPr lang="en-US" sz="1350" dirty="0"/>
          </a:p>
          <a:p>
            <a:endParaRPr lang="en-US" sz="1350" dirty="0">
              <a:latin typeface="Aptos"/>
              <a:cs typeface="Arial"/>
            </a:endParaRPr>
          </a:p>
          <a:p>
            <a:r>
              <a:rPr lang="en-US" sz="1350" dirty="0">
                <a:latin typeface="Aptos"/>
                <a:cs typeface="Arial"/>
              </a:rPr>
              <a:t>It’s already been signed by families at 45% of schools in the UK, and you can see live data for which schools have the most Pacts signed in our area.</a:t>
            </a:r>
            <a:endParaRPr lang="en-US" sz="1350">
              <a:latin typeface="Aptos"/>
            </a:endParaRPr>
          </a:p>
          <a:p>
            <a:endParaRPr lang="en-US" sz="1350" dirty="0">
              <a:latin typeface="Aptos"/>
              <a:cs typeface="Arial"/>
            </a:endParaRPr>
          </a:p>
          <a:p>
            <a:r>
              <a:rPr lang="en-US" sz="1350" b="1" dirty="0">
                <a:latin typeface="Aptos"/>
                <a:cs typeface="Arial"/>
              </a:rPr>
              <a:t>As a school community, we’re lending our support to this movement</a:t>
            </a:r>
            <a:r>
              <a:rPr lang="en-US" sz="1350" dirty="0">
                <a:latin typeface="Aptos"/>
                <a:cs typeface="Arial"/>
              </a:rPr>
              <a:t> – not because we believe there’s one right way to do things, but because we think this is an important conversation for all of us.</a:t>
            </a:r>
            <a:endParaRPr lang="en-US" sz="1350">
              <a:latin typeface="Aptos"/>
            </a:endParaRPr>
          </a:p>
          <a:p>
            <a:br>
              <a:rPr lang="en-US" sz="1350" dirty="0"/>
            </a:br>
            <a:endParaRPr lang="en-US" sz="1350" dirty="0"/>
          </a:p>
        </p:txBody>
      </p:sp>
      <p:pic>
        <p:nvPicPr>
          <p:cNvPr id="5" name="Picture 4" descr="Green text on a white background&#10;&#10;AI-generated content may be incorrect.">
            <a:extLst>
              <a:ext uri="{FF2B5EF4-FFF2-40B4-BE49-F238E27FC236}">
                <a16:creationId xmlns:a16="http://schemas.microsoft.com/office/drawing/2014/main" id="{3D3EA12D-9527-A56D-96FE-DE00EB6E846E}"/>
              </a:ext>
            </a:extLst>
          </p:cNvPr>
          <p:cNvPicPr>
            <a:picLocks noChangeAspect="1"/>
          </p:cNvPicPr>
          <p:nvPr/>
        </p:nvPicPr>
        <p:blipFill>
          <a:blip r:embed="rId2"/>
          <a:stretch>
            <a:fillRect/>
          </a:stretch>
        </p:blipFill>
        <p:spPr>
          <a:xfrm>
            <a:off x="79005" y="854311"/>
            <a:ext cx="2708637" cy="857349"/>
          </a:xfrm>
          <a:prstGeom prst="rect">
            <a:avLst/>
          </a:prstGeom>
        </p:spPr>
      </p:pic>
      <p:pic>
        <p:nvPicPr>
          <p:cNvPr id="6" name="Picture 5" descr="A logo with silhouettes of children&#10;&#10;AI-generated content may be incorrect.">
            <a:extLst>
              <a:ext uri="{FF2B5EF4-FFF2-40B4-BE49-F238E27FC236}">
                <a16:creationId xmlns:a16="http://schemas.microsoft.com/office/drawing/2014/main" id="{5D0ACD34-1C2F-AE9F-902D-7F9F20E650AA}"/>
              </a:ext>
            </a:extLst>
          </p:cNvPr>
          <p:cNvPicPr>
            <a:picLocks noChangeAspect="1"/>
          </p:cNvPicPr>
          <p:nvPr/>
        </p:nvPicPr>
        <p:blipFill>
          <a:blip r:embed="rId3"/>
          <a:stretch>
            <a:fillRect/>
          </a:stretch>
        </p:blipFill>
        <p:spPr>
          <a:xfrm>
            <a:off x="7094389" y="582217"/>
            <a:ext cx="1549290" cy="1128533"/>
          </a:xfrm>
          <a:prstGeom prst="rect">
            <a:avLst/>
          </a:prstGeom>
        </p:spPr>
      </p:pic>
      <p:sp>
        <p:nvSpPr>
          <p:cNvPr id="7" name="TextBox 6">
            <a:extLst>
              <a:ext uri="{FF2B5EF4-FFF2-40B4-BE49-F238E27FC236}">
                <a16:creationId xmlns:a16="http://schemas.microsoft.com/office/drawing/2014/main" id="{327285AA-3D87-8868-91A6-84FAB002BBC1}"/>
              </a:ext>
            </a:extLst>
          </p:cNvPr>
          <p:cNvSpPr txBox="1"/>
          <p:nvPr/>
        </p:nvSpPr>
        <p:spPr>
          <a:xfrm>
            <a:off x="6698595" y="2179494"/>
            <a:ext cx="1414558" cy="1107996"/>
          </a:xfrm>
          <a:prstGeom prst="rect">
            <a:avLst/>
          </a:prstGeom>
          <a:noFill/>
        </p:spPr>
        <p:txBody>
          <a:bodyPr rot="0" spcFirstLastPara="0" vertOverflow="overflow" horzOverflow="overflow" vert="horz" wrap="square" lIns="68580" tIns="34290" rIns="68580" bIns="34290" numCol="1" spcCol="0" rtlCol="0" fromWordArt="0" anchor="t" anchorCtr="0" forceAA="0" compatLnSpc="1">
            <a:prstTxWarp prst="textNoShape">
              <a:avLst/>
            </a:prstTxWarp>
            <a:spAutoFit/>
          </a:bodyPr>
          <a:lstStyle/>
          <a:p>
            <a:pPr algn="ctr"/>
            <a:r>
              <a:rPr lang="en-US" sz="1350" b="1" i="1" dirty="0"/>
              <a:t>A local group of parents from Aston Clinton, supporting the movement.</a:t>
            </a:r>
            <a:endParaRPr lang="en-US" sz="1350"/>
          </a:p>
        </p:txBody>
      </p:sp>
      <p:cxnSp>
        <p:nvCxnSpPr>
          <p:cNvPr id="8" name="Straight Arrow Connector 7">
            <a:extLst>
              <a:ext uri="{FF2B5EF4-FFF2-40B4-BE49-F238E27FC236}">
                <a16:creationId xmlns:a16="http://schemas.microsoft.com/office/drawing/2014/main" id="{EFBDC60C-1856-42C8-E8D5-30549F2D49BE}"/>
              </a:ext>
            </a:extLst>
          </p:cNvPr>
          <p:cNvCxnSpPr/>
          <p:nvPr/>
        </p:nvCxnSpPr>
        <p:spPr>
          <a:xfrm>
            <a:off x="6611035" y="846395"/>
            <a:ext cx="21711" cy="5145534"/>
          </a:xfrm>
          <a:prstGeom prst="straightConnector1">
            <a:avLst/>
          </a:prstGeom>
        </p:spPr>
        <p:style>
          <a:lnRef idx="1">
            <a:schemeClr val="accent2"/>
          </a:lnRef>
          <a:fillRef idx="0">
            <a:schemeClr val="accent2"/>
          </a:fillRef>
          <a:effectRef idx="0">
            <a:schemeClr val="accent2"/>
          </a:effectRef>
          <a:fontRef idx="minor">
            <a:schemeClr val="tx1"/>
          </a:fontRef>
        </p:style>
      </p:cxnSp>
      <p:pic>
        <p:nvPicPr>
          <p:cNvPr id="9" name="Picture 8" descr="A red sign with black text&#10;&#10;AI-generated content may be incorrect.">
            <a:extLst>
              <a:ext uri="{FF2B5EF4-FFF2-40B4-BE49-F238E27FC236}">
                <a16:creationId xmlns:a16="http://schemas.microsoft.com/office/drawing/2014/main" id="{870F9997-D748-FD35-5888-7EAC7E936C2E}"/>
              </a:ext>
            </a:extLst>
          </p:cNvPr>
          <p:cNvPicPr>
            <a:picLocks noChangeAspect="1"/>
          </p:cNvPicPr>
          <p:nvPr/>
        </p:nvPicPr>
        <p:blipFill>
          <a:blip r:embed="rId4"/>
          <a:stretch>
            <a:fillRect/>
          </a:stretch>
        </p:blipFill>
        <p:spPr>
          <a:xfrm>
            <a:off x="6827067" y="3335882"/>
            <a:ext cx="2044673" cy="2660596"/>
          </a:xfrm>
          <a:prstGeom prst="rect">
            <a:avLst/>
          </a:prstGeom>
        </p:spPr>
      </p:pic>
      <p:sp>
        <p:nvSpPr>
          <p:cNvPr id="10" name="TextBox 9">
            <a:extLst>
              <a:ext uri="{FF2B5EF4-FFF2-40B4-BE49-F238E27FC236}">
                <a16:creationId xmlns:a16="http://schemas.microsoft.com/office/drawing/2014/main" id="{FB2A45D3-9100-9B1C-7CDA-B47134AFFB31}"/>
              </a:ext>
            </a:extLst>
          </p:cNvPr>
          <p:cNvSpPr txBox="1"/>
          <p:nvPr/>
        </p:nvSpPr>
        <p:spPr>
          <a:xfrm>
            <a:off x="6826858" y="6126485"/>
            <a:ext cx="2057400" cy="253916"/>
          </a:xfrm>
          <a:prstGeom prst="rect">
            <a:avLst/>
          </a:prstGeom>
          <a:noFill/>
        </p:spPr>
        <p:txBody>
          <a:bodyPr rot="0" spcFirstLastPara="0" vertOverflow="overflow" horzOverflow="overflow" vert="horz" wrap="square" lIns="68580" tIns="34290" rIns="68580" bIns="34290" numCol="1" spcCol="0" rtlCol="0" fromWordArt="0" anchor="t" anchorCtr="0" forceAA="0" compatLnSpc="1">
            <a:prstTxWarp prst="textNoShape">
              <a:avLst/>
            </a:prstTxWarp>
            <a:spAutoFit/>
          </a:bodyPr>
          <a:lstStyle/>
          <a:p>
            <a:r>
              <a:rPr lang="en-US" sz="1200" b="1" i="1" dirty="0">
                <a:cs typeface="Segoe UI"/>
              </a:rPr>
              <a:t>Survey results, 2025 (ACS)</a:t>
            </a:r>
          </a:p>
        </p:txBody>
      </p:sp>
      <p:pic>
        <p:nvPicPr>
          <p:cNvPr id="11" name="Picture 10" descr="A qr code with a black and white background&#10;&#10;AI-generated content may be incorrect.">
            <a:extLst>
              <a:ext uri="{FF2B5EF4-FFF2-40B4-BE49-F238E27FC236}">
                <a16:creationId xmlns:a16="http://schemas.microsoft.com/office/drawing/2014/main" id="{CA5E3C53-AE20-08B6-A6F9-03DEBC04C715}"/>
              </a:ext>
            </a:extLst>
          </p:cNvPr>
          <p:cNvPicPr>
            <a:picLocks noChangeAspect="1"/>
          </p:cNvPicPr>
          <p:nvPr/>
        </p:nvPicPr>
        <p:blipFill>
          <a:blip r:embed="rId5"/>
          <a:stretch>
            <a:fillRect/>
          </a:stretch>
        </p:blipFill>
        <p:spPr>
          <a:xfrm>
            <a:off x="4668285" y="1003231"/>
            <a:ext cx="1689653" cy="1689653"/>
          </a:xfrm>
          <a:prstGeom prst="rect">
            <a:avLst/>
          </a:prstGeom>
        </p:spPr>
      </p:pic>
    </p:spTree>
    <p:extLst>
      <p:ext uri="{BB962C8B-B14F-4D97-AF65-F5344CB8AC3E}">
        <p14:creationId xmlns:p14="http://schemas.microsoft.com/office/powerpoint/2010/main" val="159661175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546313-DD8F-978D-D4B4-EA80BF4BAE33}"/>
              </a:ext>
            </a:extLst>
          </p:cNvPr>
          <p:cNvSpPr>
            <a:spLocks noGrp="1"/>
          </p:cNvSpPr>
          <p:nvPr>
            <p:ph type="title"/>
          </p:nvPr>
        </p:nvSpPr>
        <p:spPr/>
        <p:txBody>
          <a:bodyPr/>
          <a:lstStyle/>
          <a:p>
            <a:r>
              <a:rPr lang="en-GB">
                <a:ea typeface="Cambria"/>
              </a:rPr>
              <a:t>Padlet </a:t>
            </a:r>
            <a:endParaRPr lang="en-GB"/>
          </a:p>
        </p:txBody>
      </p:sp>
      <p:pic>
        <p:nvPicPr>
          <p:cNvPr id="4" name="Content Placeholder 3" descr="A screenshot of a computer&#10;&#10;AI-generated content may be incorrect.">
            <a:extLst>
              <a:ext uri="{FF2B5EF4-FFF2-40B4-BE49-F238E27FC236}">
                <a16:creationId xmlns:a16="http://schemas.microsoft.com/office/drawing/2014/main" id="{C38E7822-20FE-E8C7-CE6C-DB7905832008}"/>
              </a:ext>
            </a:extLst>
          </p:cNvPr>
          <p:cNvPicPr>
            <a:picLocks noGrp="1" noChangeAspect="1"/>
          </p:cNvPicPr>
          <p:nvPr>
            <p:ph idx="1"/>
          </p:nvPr>
        </p:nvPicPr>
        <p:blipFill>
          <a:blip r:embed="rId2"/>
          <a:stretch>
            <a:fillRect/>
          </a:stretch>
        </p:blipFill>
        <p:spPr>
          <a:xfrm>
            <a:off x="3270738" y="2455359"/>
            <a:ext cx="5037839" cy="2534977"/>
          </a:xfrm>
        </p:spPr>
      </p:pic>
      <p:sp>
        <p:nvSpPr>
          <p:cNvPr id="5" name="TextBox 4">
            <a:extLst>
              <a:ext uri="{FF2B5EF4-FFF2-40B4-BE49-F238E27FC236}">
                <a16:creationId xmlns:a16="http://schemas.microsoft.com/office/drawing/2014/main" id="{3315AC79-50EE-8A33-42E9-03428A48F1AD}"/>
              </a:ext>
            </a:extLst>
          </p:cNvPr>
          <p:cNvSpPr txBox="1"/>
          <p:nvPr/>
        </p:nvSpPr>
        <p:spPr>
          <a:xfrm>
            <a:off x="229526" y="5597461"/>
            <a:ext cx="5177280"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hlinkClick r:id="rId3"/>
              </a:rPr>
              <a:t>https://padlet.com/astonclintonschool/welcome-to-year-5-9l4tk2jxzdsug20i</a:t>
            </a:r>
            <a:endParaRPr lang="en-US"/>
          </a:p>
        </p:txBody>
      </p:sp>
      <p:sp>
        <p:nvSpPr>
          <p:cNvPr id="6" name="TextBox 5">
            <a:extLst>
              <a:ext uri="{FF2B5EF4-FFF2-40B4-BE49-F238E27FC236}">
                <a16:creationId xmlns:a16="http://schemas.microsoft.com/office/drawing/2014/main" id="{0AC0CCA0-8B90-2BC4-50A3-E8DD294F8732}"/>
              </a:ext>
            </a:extLst>
          </p:cNvPr>
          <p:cNvSpPr txBox="1"/>
          <p:nvPr/>
        </p:nvSpPr>
        <p:spPr>
          <a:xfrm>
            <a:off x="453252" y="1251644"/>
            <a:ext cx="6558602" cy="9233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ea typeface="Calibri"/>
                <a:cs typeface="Calibri"/>
              </a:rPr>
              <a:t>On the school website is our Padlet</a:t>
            </a:r>
          </a:p>
          <a:p>
            <a:endParaRPr lang="en-GB">
              <a:ea typeface="Calibri"/>
              <a:cs typeface="Calibri"/>
            </a:endParaRPr>
          </a:p>
          <a:p>
            <a:r>
              <a:rPr lang="en-GB">
                <a:ea typeface="Calibri"/>
                <a:cs typeface="Calibri"/>
              </a:rPr>
              <a:t>This is a one stop reference for all things Year 5!</a:t>
            </a:r>
            <a:endParaRPr lang="en-GB"/>
          </a:p>
        </p:txBody>
      </p:sp>
    </p:spTree>
    <p:extLst>
      <p:ext uri="{BB962C8B-B14F-4D97-AF65-F5344CB8AC3E}">
        <p14:creationId xmlns:p14="http://schemas.microsoft.com/office/powerpoint/2010/main" val="293317929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30200" y="200555"/>
            <a:ext cx="7620000" cy="1143000"/>
          </a:xfrm>
        </p:spPr>
        <p:txBody>
          <a:bodyPr/>
          <a:lstStyle/>
          <a:p>
            <a:r>
              <a:rPr lang="en-GB">
                <a:solidFill>
                  <a:srgbClr val="002060"/>
                </a:solidFill>
                <a:latin typeface="Calibri"/>
                <a:cs typeface="Calibri"/>
              </a:rPr>
              <a:t>PE timetable (days tbc)</a:t>
            </a:r>
          </a:p>
        </p:txBody>
      </p:sp>
      <p:sp>
        <p:nvSpPr>
          <p:cNvPr id="3" name="Content Placeholder 2"/>
          <p:cNvSpPr>
            <a:spLocks noGrp="1"/>
          </p:cNvSpPr>
          <p:nvPr>
            <p:ph idx="1"/>
          </p:nvPr>
        </p:nvSpPr>
        <p:spPr>
          <a:xfrm>
            <a:off x="457200" y="997744"/>
            <a:ext cx="7620000" cy="5276056"/>
          </a:xfrm>
        </p:spPr>
        <p:txBody>
          <a:bodyPr vert="horz" lIns="91440" tIns="45720" rIns="91440" bIns="45720" rtlCol="0" anchor="t">
            <a:normAutofit fontScale="77500" lnSpcReduction="20000"/>
          </a:bodyPr>
          <a:lstStyle/>
          <a:p>
            <a:pPr marL="114300" indent="0">
              <a:buNone/>
            </a:pPr>
            <a:endParaRPr lang="en-GB" sz="3400" b="1">
              <a:solidFill>
                <a:srgbClr val="002060"/>
              </a:solidFill>
              <a:cs typeface="Calibri"/>
            </a:endParaRPr>
          </a:p>
          <a:p>
            <a:pPr marL="571500" indent="-457200"/>
            <a:r>
              <a:rPr lang="en-GB" sz="3400" b="1" dirty="0">
                <a:solidFill>
                  <a:srgbClr val="002060"/>
                </a:solidFill>
                <a:cs typeface="Calibri"/>
              </a:rPr>
              <a:t>Weekly - PE</a:t>
            </a:r>
            <a:endParaRPr lang="en-GB" sz="3400" b="1" dirty="0">
              <a:solidFill>
                <a:srgbClr val="002060"/>
              </a:solidFill>
              <a:ea typeface="Calibri"/>
              <a:cs typeface="Calibri"/>
            </a:endParaRPr>
          </a:p>
          <a:p>
            <a:pPr marL="571500" indent="-457200"/>
            <a:r>
              <a:rPr lang="en-GB" sz="3400" b="1" dirty="0">
                <a:solidFill>
                  <a:srgbClr val="002060"/>
                </a:solidFill>
                <a:cs typeface="Calibri"/>
              </a:rPr>
              <a:t>Weekly - Forest School </a:t>
            </a:r>
            <a:endParaRPr lang="en-GB" sz="3400" b="1" dirty="0">
              <a:solidFill>
                <a:srgbClr val="002060"/>
              </a:solidFill>
              <a:ea typeface="Calibri"/>
              <a:cs typeface="Calibri"/>
            </a:endParaRPr>
          </a:p>
          <a:p>
            <a:pPr marL="114300" indent="0">
              <a:buNone/>
            </a:pPr>
            <a:r>
              <a:rPr lang="en-GB" sz="3400" dirty="0">
                <a:solidFill>
                  <a:srgbClr val="002060"/>
                </a:solidFill>
              </a:rPr>
              <a:t>Come into school wearing the correct uniform:</a:t>
            </a:r>
            <a:endParaRPr lang="en-GB" sz="3400" dirty="0">
              <a:solidFill>
                <a:srgbClr val="002060"/>
              </a:solidFill>
              <a:ea typeface="Calibri"/>
              <a:cs typeface="Calibri"/>
            </a:endParaRPr>
          </a:p>
          <a:p>
            <a:r>
              <a:rPr lang="en-GB" sz="3400" dirty="0">
                <a:solidFill>
                  <a:srgbClr val="002060"/>
                </a:solidFill>
              </a:rPr>
              <a:t>Black or Navy Shorts</a:t>
            </a:r>
            <a:endParaRPr lang="en-GB" sz="3400" dirty="0">
              <a:solidFill>
                <a:srgbClr val="002060"/>
              </a:solidFill>
              <a:ea typeface="Calibri"/>
              <a:cs typeface="Calibri"/>
            </a:endParaRPr>
          </a:p>
          <a:p>
            <a:r>
              <a:rPr lang="en-GB" sz="3400" dirty="0">
                <a:solidFill>
                  <a:srgbClr val="002060"/>
                </a:solidFill>
              </a:rPr>
              <a:t>White T-shirt</a:t>
            </a:r>
            <a:endParaRPr lang="en-GB" sz="3400" dirty="0">
              <a:solidFill>
                <a:srgbClr val="002060"/>
              </a:solidFill>
              <a:cs typeface="Calibri"/>
            </a:endParaRPr>
          </a:p>
          <a:p>
            <a:r>
              <a:rPr lang="en-GB" sz="3400" dirty="0">
                <a:solidFill>
                  <a:srgbClr val="002060"/>
                </a:solidFill>
              </a:rPr>
              <a:t>Black Trainers </a:t>
            </a:r>
            <a:endParaRPr lang="en-GB" sz="3400" dirty="0">
              <a:solidFill>
                <a:srgbClr val="002060"/>
              </a:solidFill>
              <a:ea typeface="Calibri"/>
              <a:cs typeface="Calibri"/>
            </a:endParaRPr>
          </a:p>
          <a:p>
            <a:r>
              <a:rPr lang="en-GB" sz="3400" dirty="0">
                <a:solidFill>
                  <a:srgbClr val="002060"/>
                </a:solidFill>
              </a:rPr>
              <a:t>Tracksuit or jogging bottoms and sweatshirt  (blue or black)</a:t>
            </a:r>
            <a:endParaRPr lang="en-GB" sz="3400" dirty="0">
              <a:solidFill>
                <a:srgbClr val="FF0000"/>
              </a:solidFill>
            </a:endParaRPr>
          </a:p>
          <a:p>
            <a:r>
              <a:rPr lang="en-GB" sz="3400">
                <a:solidFill>
                  <a:srgbClr val="002060"/>
                </a:solidFill>
              </a:rPr>
              <a:t>School jumper/ cardigan - no </a:t>
            </a:r>
            <a:r>
              <a:rPr lang="en-GB" sz="3400" dirty="0">
                <a:solidFill>
                  <a:srgbClr val="002060"/>
                </a:solidFill>
              </a:rPr>
              <a:t>hoodies.</a:t>
            </a:r>
          </a:p>
          <a:p>
            <a:r>
              <a:rPr lang="en-GB" sz="3400" dirty="0">
                <a:solidFill>
                  <a:srgbClr val="002060"/>
                </a:solidFill>
                <a:ea typeface="Calibri"/>
                <a:cs typeface="Calibri"/>
              </a:rPr>
              <a:t>Long sleeve for Forest School</a:t>
            </a:r>
          </a:p>
          <a:p>
            <a:r>
              <a:rPr lang="en-GB" sz="3400" dirty="0">
                <a:solidFill>
                  <a:srgbClr val="002060"/>
                </a:solidFill>
              </a:rPr>
              <a:t>All named and no logos please!</a:t>
            </a:r>
            <a:endParaRPr lang="en-GB" sz="3400" dirty="0">
              <a:solidFill>
                <a:srgbClr val="002060"/>
              </a:solidFill>
              <a:cs typeface="Calibri"/>
            </a:endParaRPr>
          </a:p>
          <a:p>
            <a:r>
              <a:rPr lang="en-GB" sz="3400" dirty="0">
                <a:solidFill>
                  <a:srgbClr val="002060"/>
                </a:solidFill>
                <a:ea typeface="Calibri"/>
                <a:cs typeface="Calibri"/>
              </a:rPr>
              <a:t>Wellies for Forest School in the Winter</a:t>
            </a:r>
          </a:p>
          <a:p>
            <a:endParaRPr lang="en-GB">
              <a:ea typeface="Calibri"/>
              <a:cs typeface="Calibri"/>
            </a:endParaRPr>
          </a:p>
        </p:txBody>
      </p:sp>
      <p:pic>
        <p:nvPicPr>
          <p:cNvPr id="5" name="Picture 4" descr="Cartoon-Kids-Playing-Sports-PE - Sound and District Primary School">
            <a:extLst>
              <a:ext uri="{FF2B5EF4-FFF2-40B4-BE49-F238E27FC236}">
                <a16:creationId xmlns:a16="http://schemas.microsoft.com/office/drawing/2014/main" id="{0AA4ABD9-BAAE-CE6D-B15B-30270249990F}"/>
              </a:ext>
            </a:extLst>
          </p:cNvPr>
          <p:cNvPicPr>
            <a:picLocks noChangeAspect="1"/>
          </p:cNvPicPr>
          <p:nvPr/>
        </p:nvPicPr>
        <p:blipFill>
          <a:blip r:embed="rId2"/>
          <a:stretch>
            <a:fillRect/>
          </a:stretch>
        </p:blipFill>
        <p:spPr>
          <a:xfrm>
            <a:off x="7280383" y="-1"/>
            <a:ext cx="1864567" cy="1534584"/>
          </a:xfrm>
          <a:prstGeom prst="rect">
            <a:avLst/>
          </a:prstGeom>
        </p:spPr>
      </p:pic>
    </p:spTree>
    <p:extLst>
      <p:ext uri="{BB962C8B-B14F-4D97-AF65-F5344CB8AC3E}">
        <p14:creationId xmlns:p14="http://schemas.microsoft.com/office/powerpoint/2010/main" val="34482756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barn(inVertical)">
                                      <p:cBhvr>
                                        <p:cTn id="7" dur="500"/>
                                        <p:tgtEl>
                                          <p:spTgt spid="3">
                                            <p:txEl>
                                              <p:pRg st="3" end="3"/>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
                                            <p:txEl>
                                              <p:pRg st="4" end="4"/>
                                            </p:txEl>
                                          </p:spTgt>
                                        </p:tgtEl>
                                        <p:attrNameLst>
                                          <p:attrName>style.visibility</p:attrName>
                                        </p:attrNameLst>
                                      </p:cBhvr>
                                      <p:to>
                                        <p:strVal val="visible"/>
                                      </p:to>
                                    </p:set>
                                    <p:animEffect transition="in" filter="barn(inVertical)">
                                      <p:cBhvr>
                                        <p:cTn id="12" dur="500"/>
                                        <p:tgtEl>
                                          <p:spTgt spid="3">
                                            <p:txEl>
                                              <p:pRg st="4" end="4"/>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barn(inVertical)">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barn(inVertical)">
                                      <p:cBhvr>
                                        <p:cTn id="22" dur="500"/>
                                        <p:tgtEl>
                                          <p:spTgt spid="3">
                                            <p:txEl>
                                              <p:pRg st="2" end="2"/>
                                            </p:txEl>
                                          </p:spTgt>
                                        </p:tgtEl>
                                      </p:cBhvr>
                                    </p:animEffect>
                                  </p:childTnLst>
                                </p:cTn>
                              </p:par>
                              <p:par>
                                <p:cTn id="23" presetID="16" presetClass="entr" presetSubtype="21" fill="hold" nodeType="withEffect">
                                  <p:stCondLst>
                                    <p:cond delay="0"/>
                                  </p:stCondLst>
                                  <p:childTnLst>
                                    <p:set>
                                      <p:cBhvr>
                                        <p:cTn id="24" dur="1" fill="hold">
                                          <p:stCondLst>
                                            <p:cond delay="0"/>
                                          </p:stCondLst>
                                        </p:cTn>
                                        <p:tgtEl>
                                          <p:spTgt spid="3">
                                            <p:txEl>
                                              <p:pRg st="5" end="5"/>
                                            </p:txEl>
                                          </p:spTgt>
                                        </p:tgtEl>
                                        <p:attrNameLst>
                                          <p:attrName>style.visibility</p:attrName>
                                        </p:attrNameLst>
                                      </p:cBhvr>
                                      <p:to>
                                        <p:strVal val="visible"/>
                                      </p:to>
                                    </p:set>
                                    <p:animEffect transition="in" filter="barn(inVertical)">
                                      <p:cBhvr>
                                        <p:cTn id="25" dur="500"/>
                                        <p:tgtEl>
                                          <p:spTgt spid="3">
                                            <p:txEl>
                                              <p:pRg st="5" end="5"/>
                                            </p:txEl>
                                          </p:spTgt>
                                        </p:tgtEl>
                                      </p:cBhvr>
                                    </p:animEffect>
                                  </p:childTnLst>
                                </p:cTn>
                              </p:par>
                              <p:par>
                                <p:cTn id="26" presetID="16" presetClass="entr" presetSubtype="21" fill="hold" nodeType="withEffect">
                                  <p:stCondLst>
                                    <p:cond delay="0"/>
                                  </p:stCondLst>
                                  <p:childTnLst>
                                    <p:set>
                                      <p:cBhvr>
                                        <p:cTn id="27" dur="1" fill="hold">
                                          <p:stCondLst>
                                            <p:cond delay="0"/>
                                          </p:stCondLst>
                                        </p:cTn>
                                        <p:tgtEl>
                                          <p:spTgt spid="3">
                                            <p:txEl>
                                              <p:pRg st="6" end="6"/>
                                            </p:txEl>
                                          </p:spTgt>
                                        </p:tgtEl>
                                        <p:attrNameLst>
                                          <p:attrName>style.visibility</p:attrName>
                                        </p:attrNameLst>
                                      </p:cBhvr>
                                      <p:to>
                                        <p:strVal val="visible"/>
                                      </p:to>
                                    </p:set>
                                    <p:animEffect transition="in" filter="barn(inVertical)">
                                      <p:cBhvr>
                                        <p:cTn id="28" dur="500"/>
                                        <p:tgtEl>
                                          <p:spTgt spid="3">
                                            <p:txEl>
                                              <p:pRg st="6" end="6"/>
                                            </p:txEl>
                                          </p:spTgt>
                                        </p:tgtEl>
                                      </p:cBhvr>
                                    </p:animEffect>
                                  </p:childTnLst>
                                </p:cTn>
                              </p:par>
                              <p:par>
                                <p:cTn id="29" presetID="16" presetClass="entr" presetSubtype="21" fill="hold" nodeType="withEffect">
                                  <p:stCondLst>
                                    <p:cond delay="0"/>
                                  </p:stCondLst>
                                  <p:childTnLst>
                                    <p:set>
                                      <p:cBhvr>
                                        <p:cTn id="30" dur="1" fill="hold">
                                          <p:stCondLst>
                                            <p:cond delay="0"/>
                                          </p:stCondLst>
                                        </p:cTn>
                                        <p:tgtEl>
                                          <p:spTgt spid="3">
                                            <p:txEl>
                                              <p:pRg st="7" end="7"/>
                                            </p:txEl>
                                          </p:spTgt>
                                        </p:tgtEl>
                                        <p:attrNameLst>
                                          <p:attrName>style.visibility</p:attrName>
                                        </p:attrNameLst>
                                      </p:cBhvr>
                                      <p:to>
                                        <p:strVal val="visible"/>
                                      </p:to>
                                    </p:set>
                                    <p:animEffect transition="in" filter="barn(inVertical)">
                                      <p:cBhvr>
                                        <p:cTn id="31" dur="500"/>
                                        <p:tgtEl>
                                          <p:spTgt spid="3">
                                            <p:txEl>
                                              <p:pRg st="7" end="7"/>
                                            </p:txEl>
                                          </p:spTgt>
                                        </p:tgtEl>
                                      </p:cBhvr>
                                    </p:animEffect>
                                  </p:childTnLst>
                                </p:cTn>
                              </p:par>
                              <p:par>
                                <p:cTn id="32" presetID="16" presetClass="entr" presetSubtype="21" fill="hold" nodeType="withEffect">
                                  <p:stCondLst>
                                    <p:cond delay="0"/>
                                  </p:stCondLst>
                                  <p:childTnLst>
                                    <p:set>
                                      <p:cBhvr>
                                        <p:cTn id="33" dur="1" fill="hold">
                                          <p:stCondLst>
                                            <p:cond delay="0"/>
                                          </p:stCondLst>
                                        </p:cTn>
                                        <p:tgtEl>
                                          <p:spTgt spid="3">
                                            <p:txEl>
                                              <p:pRg st="8" end="8"/>
                                            </p:txEl>
                                          </p:spTgt>
                                        </p:tgtEl>
                                        <p:attrNameLst>
                                          <p:attrName>style.visibility</p:attrName>
                                        </p:attrNameLst>
                                      </p:cBhvr>
                                      <p:to>
                                        <p:strVal val="visible"/>
                                      </p:to>
                                    </p:set>
                                    <p:animEffect transition="in" filter="barn(inVertical)">
                                      <p:cBhvr>
                                        <p:cTn id="34" dur="500"/>
                                        <p:tgtEl>
                                          <p:spTgt spid="3">
                                            <p:txEl>
                                              <p:pRg st="8" end="8"/>
                                            </p:txEl>
                                          </p:spTgt>
                                        </p:tgtEl>
                                      </p:cBhvr>
                                    </p:animEffect>
                                  </p:childTnLst>
                                </p:cTn>
                              </p:par>
                              <p:par>
                                <p:cTn id="35" presetID="16" presetClass="entr" presetSubtype="21" fill="hold" nodeType="withEffect">
                                  <p:stCondLst>
                                    <p:cond delay="0"/>
                                  </p:stCondLst>
                                  <p:childTnLst>
                                    <p:set>
                                      <p:cBhvr>
                                        <p:cTn id="36" dur="1" fill="hold">
                                          <p:stCondLst>
                                            <p:cond delay="0"/>
                                          </p:stCondLst>
                                        </p:cTn>
                                        <p:tgtEl>
                                          <p:spTgt spid="3">
                                            <p:txEl>
                                              <p:pRg st="9" end="9"/>
                                            </p:txEl>
                                          </p:spTgt>
                                        </p:tgtEl>
                                        <p:attrNameLst>
                                          <p:attrName>style.visibility</p:attrName>
                                        </p:attrNameLst>
                                      </p:cBhvr>
                                      <p:to>
                                        <p:strVal val="visible"/>
                                      </p:to>
                                    </p:set>
                                    <p:animEffect transition="in" filter="barn(inVertical)">
                                      <p:cBhvr>
                                        <p:cTn id="37" dur="500"/>
                                        <p:tgtEl>
                                          <p:spTgt spid="3">
                                            <p:txEl>
                                              <p:pRg st="9" end="9"/>
                                            </p:txEl>
                                          </p:spTgt>
                                        </p:tgtEl>
                                      </p:cBhvr>
                                    </p:animEffect>
                                  </p:childTnLst>
                                </p:cTn>
                              </p:par>
                              <p:par>
                                <p:cTn id="38" presetID="16" presetClass="entr" presetSubtype="21" fill="hold" nodeType="withEffect">
                                  <p:stCondLst>
                                    <p:cond delay="0"/>
                                  </p:stCondLst>
                                  <p:childTnLst>
                                    <p:set>
                                      <p:cBhvr>
                                        <p:cTn id="39" dur="1" fill="hold">
                                          <p:stCondLst>
                                            <p:cond delay="0"/>
                                          </p:stCondLst>
                                        </p:cTn>
                                        <p:tgtEl>
                                          <p:spTgt spid="3">
                                            <p:txEl>
                                              <p:pRg st="10" end="10"/>
                                            </p:txEl>
                                          </p:spTgt>
                                        </p:tgtEl>
                                        <p:attrNameLst>
                                          <p:attrName>style.visibility</p:attrName>
                                        </p:attrNameLst>
                                      </p:cBhvr>
                                      <p:to>
                                        <p:strVal val="visible"/>
                                      </p:to>
                                    </p:set>
                                    <p:animEffect transition="in" filter="barn(inVertical)">
                                      <p:cBhvr>
                                        <p:cTn id="40" dur="500"/>
                                        <p:tgtEl>
                                          <p:spTgt spid="3">
                                            <p:txEl>
                                              <p:pRg st="10" end="10"/>
                                            </p:txEl>
                                          </p:spTgt>
                                        </p:tgtEl>
                                      </p:cBhvr>
                                    </p:animEffect>
                                  </p:childTnLst>
                                </p:cTn>
                              </p:par>
                              <p:par>
                                <p:cTn id="41" presetID="16" presetClass="entr" presetSubtype="21" fill="hold" nodeType="withEffect">
                                  <p:stCondLst>
                                    <p:cond delay="0"/>
                                  </p:stCondLst>
                                  <p:childTnLst>
                                    <p:set>
                                      <p:cBhvr>
                                        <p:cTn id="42" dur="1" fill="hold">
                                          <p:stCondLst>
                                            <p:cond delay="0"/>
                                          </p:stCondLst>
                                        </p:cTn>
                                        <p:tgtEl>
                                          <p:spTgt spid="3">
                                            <p:txEl>
                                              <p:pRg st="11" end="11"/>
                                            </p:txEl>
                                          </p:spTgt>
                                        </p:tgtEl>
                                        <p:attrNameLst>
                                          <p:attrName>style.visibility</p:attrName>
                                        </p:attrNameLst>
                                      </p:cBhvr>
                                      <p:to>
                                        <p:strVal val="visible"/>
                                      </p:to>
                                    </p:set>
                                    <p:animEffect transition="in" filter="barn(inVertical)">
                                      <p:cBhvr>
                                        <p:cTn id="43" dur="500"/>
                                        <p:tgtEl>
                                          <p:spTgt spid="3">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solidFill>
                  <a:srgbClr val="002060"/>
                </a:solidFill>
                <a:latin typeface="Calibri"/>
                <a:cs typeface="Calibri"/>
              </a:rPr>
              <a:t>Summer Learning </a:t>
            </a:r>
            <a:r>
              <a:rPr lang="en-GB"/>
              <a:t>	</a:t>
            </a:r>
          </a:p>
        </p:txBody>
      </p:sp>
      <p:sp>
        <p:nvSpPr>
          <p:cNvPr id="3" name="Content Placeholder 2"/>
          <p:cNvSpPr>
            <a:spLocks noGrp="1"/>
          </p:cNvSpPr>
          <p:nvPr>
            <p:ph idx="1"/>
          </p:nvPr>
        </p:nvSpPr>
        <p:spPr>
          <a:xfrm>
            <a:off x="0" y="1415374"/>
            <a:ext cx="8077200" cy="4800600"/>
          </a:xfrm>
        </p:spPr>
        <p:txBody>
          <a:bodyPr vert="horz" lIns="91440" tIns="45720" rIns="91440" bIns="45720" rtlCol="0" anchor="t">
            <a:normAutofit/>
          </a:bodyPr>
          <a:lstStyle/>
          <a:p>
            <a:pPr marL="411480" lvl="1" indent="0">
              <a:buNone/>
            </a:pPr>
            <a:endParaRPr lang="en-GB" sz="4400" dirty="0">
              <a:solidFill>
                <a:srgbClr val="002060"/>
              </a:solidFill>
              <a:ea typeface="Calibri"/>
              <a:cs typeface="Calibri"/>
            </a:endParaRPr>
          </a:p>
          <a:p>
            <a:pPr marL="868680" lvl="1" indent="-457200"/>
            <a:r>
              <a:rPr lang="en-GB" sz="4400" dirty="0">
                <a:solidFill>
                  <a:srgbClr val="002060"/>
                </a:solidFill>
                <a:cs typeface="Calibri"/>
              </a:rPr>
              <a:t>Postcards</a:t>
            </a:r>
            <a:endParaRPr lang="en-GB" sz="4400" dirty="0">
              <a:solidFill>
                <a:srgbClr val="002060"/>
              </a:solidFill>
              <a:ea typeface="Calibri"/>
              <a:cs typeface="Calibri"/>
            </a:endParaRPr>
          </a:p>
          <a:p>
            <a:pPr marL="868680" lvl="1" indent="-457200"/>
            <a:r>
              <a:rPr lang="en-GB" sz="4400" dirty="0">
                <a:solidFill>
                  <a:srgbClr val="002060"/>
                </a:solidFill>
                <a:cs typeface="Calibri"/>
              </a:rPr>
              <a:t>Have fun!</a:t>
            </a:r>
            <a:endParaRPr lang="en-GB" sz="3200" dirty="0">
              <a:solidFill>
                <a:srgbClr val="002060"/>
              </a:solidFill>
              <a:cs typeface="Calibri"/>
            </a:endParaRPr>
          </a:p>
        </p:txBody>
      </p:sp>
    </p:spTree>
    <p:extLst>
      <p:ext uri="{BB962C8B-B14F-4D97-AF65-F5344CB8AC3E}">
        <p14:creationId xmlns:p14="http://schemas.microsoft.com/office/powerpoint/2010/main" val="31839099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latin typeface="Calibri"/>
                <a:cs typeface="Calibri"/>
              </a:rPr>
              <a:t>Questions?</a:t>
            </a:r>
          </a:p>
        </p:txBody>
      </p:sp>
      <p:sp>
        <p:nvSpPr>
          <p:cNvPr id="3" name="Content Placeholder 2"/>
          <p:cNvSpPr>
            <a:spLocks noGrp="1"/>
          </p:cNvSpPr>
          <p:nvPr>
            <p:ph idx="1"/>
          </p:nvPr>
        </p:nvSpPr>
        <p:spPr/>
        <p:txBody>
          <a:bodyPr/>
          <a:lstStyle/>
          <a:p>
            <a:endParaRPr lang="en-GB"/>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04048" y="332656"/>
            <a:ext cx="2957513" cy="3511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4407005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djacency">
  <a:themeElements>
    <a:clrScheme name="Elemental">
      <a:dk1>
        <a:sysClr val="windowText" lastClr="000000"/>
      </a:dk1>
      <a:lt1>
        <a:sysClr val="window" lastClr="FFFFFF"/>
      </a:lt1>
      <a:dk2>
        <a:srgbClr val="242852"/>
      </a:dk2>
      <a:lt2>
        <a:srgbClr val="ACCBF9"/>
      </a:lt2>
      <a:accent1>
        <a:srgbClr val="629DD1"/>
      </a:accent1>
      <a:accent2>
        <a:srgbClr val="297FD5"/>
      </a:accent2>
      <a:accent3>
        <a:srgbClr val="7F8FA9"/>
      </a:accent3>
      <a:accent4>
        <a:srgbClr val="4A66AC"/>
      </a:accent4>
      <a:accent5>
        <a:srgbClr val="5AA2AE"/>
      </a:accent5>
      <a:accent6>
        <a:srgbClr val="9D90A0"/>
      </a:accent6>
      <a:hlink>
        <a:srgbClr val="9454C3"/>
      </a:hlink>
      <a:folHlink>
        <a:srgbClr val="3EBBF0"/>
      </a:folHlink>
    </a:clrScheme>
    <a:fontScheme name="Office">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Adjacency">
      <a:fillStyleLst>
        <a:solidFill>
          <a:schemeClr val="phClr"/>
        </a:solidFill>
        <a:solidFill>
          <a:schemeClr val="phClr">
            <a:tint val="55000"/>
          </a:schemeClr>
        </a:solidFill>
        <a:solidFill>
          <a:schemeClr val="phClr"/>
        </a:solidFill>
      </a:fillStyleLst>
      <a:lnStyleLst>
        <a:ln w="12700"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outerShdw blurRad="50800" dist="25400" algn="bl" rotWithShape="0">
              <a:srgbClr val="000000">
                <a:alpha val="60000"/>
              </a:srgbClr>
            </a:outerShdw>
          </a:effectLst>
        </a:effectStyle>
        <a:effectStyle>
          <a:effectLst/>
          <a:scene3d>
            <a:camera prst="orthographicFront">
              <a:rot lat="0" lon="0" rev="0"/>
            </a:camera>
            <a:lightRig rig="brightRoom" dir="tl">
              <a:rot lat="0" lon="0" rev="1800000"/>
            </a:lightRig>
          </a:scene3d>
          <a:sp3d contourW="10160" prstMaterial="dkEdge">
            <a:bevelT w="38100" h="50800" prst="angle"/>
            <a:contourClr>
              <a:schemeClr val="phClr">
                <a:shade val="40000"/>
                <a:satMod val="150000"/>
              </a:schemeClr>
            </a:contourClr>
          </a:sp3d>
        </a:effectStyle>
      </a:effectStyleLst>
      <a:bgFillStyleLst>
        <a:solidFill>
          <a:schemeClr val="phClr"/>
        </a:solidFill>
        <a:gradFill rotWithShape="1">
          <a:gsLst>
            <a:gs pos="0">
              <a:schemeClr val="phClr">
                <a:tint val="90000"/>
              </a:schemeClr>
            </a:gs>
            <a:gs pos="75000">
              <a:schemeClr val="phClr">
                <a:shade val="100000"/>
                <a:satMod val="115000"/>
              </a:schemeClr>
            </a:gs>
            <a:gs pos="100000">
              <a:schemeClr val="phClr">
                <a:shade val="70000"/>
                <a:satMod val="130000"/>
              </a:schemeClr>
            </a:gs>
          </a:gsLst>
          <a:path path="circle">
            <a:fillToRect l="20000" t="50000" r="100000" b="50000"/>
          </a:path>
        </a:gradFill>
        <a:blipFill rotWithShape="1">
          <a:blip xmlns:r="http://schemas.openxmlformats.org/officeDocument/2006/relationships" r:embed="rId1">
            <a:duotone>
              <a:schemeClr val="phClr">
                <a:tint val="97000"/>
              </a:schemeClr>
              <a:schemeClr val="phClr">
                <a:shade val="96000"/>
              </a:schemeClr>
            </a:duotone>
          </a:blip>
          <a:tile tx="0" ty="0" sx="32000" sy="32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e39553e0-ba71-4561-8d02-824cfebac225">
      <Terms xmlns="http://schemas.microsoft.com/office/infopath/2007/PartnerControls"/>
    </lcf76f155ced4ddcb4097134ff3c332f>
    <TaxCatchAll xmlns="a2d66e88-3e30-44cd-9c11-035226e689b5" xsi:nil="true"/>
    <SharedWithUsers xmlns="a2d66e88-3e30-44cd-9c11-035226e689b5">
      <UserInfo>
        <DisplayName>Katie Rushton</DisplayName>
        <AccountId>1506</AccountId>
        <AccountType/>
      </UserInfo>
      <UserInfo>
        <DisplayName>Mrs C Sharper</DisplayName>
        <AccountId>81</AccountId>
        <AccountType/>
      </UserInfo>
    </SharedWithUser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0C049B6584F524CBBCAC0D21188A8C9" ma:contentTypeVersion="19" ma:contentTypeDescription="Create a new document." ma:contentTypeScope="" ma:versionID="59f9e84c8dd0241d1ebd1e7e077ab852">
  <xsd:schema xmlns:xsd="http://www.w3.org/2001/XMLSchema" xmlns:xs="http://www.w3.org/2001/XMLSchema" xmlns:p="http://schemas.microsoft.com/office/2006/metadata/properties" xmlns:ns2="e39553e0-ba71-4561-8d02-824cfebac225" xmlns:ns3="a2d66e88-3e30-44cd-9c11-035226e689b5" targetNamespace="http://schemas.microsoft.com/office/2006/metadata/properties" ma:root="true" ma:fieldsID="8a7f9909c340896f823eccbae3b00336" ns2:_="" ns3:_="">
    <xsd:import namespace="e39553e0-ba71-4561-8d02-824cfebac225"/>
    <xsd:import namespace="a2d66e88-3e30-44cd-9c11-035226e689b5"/>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AutoKeyPoints" minOccurs="0"/>
                <xsd:element ref="ns2:MediaServiceKeyPoints" minOccurs="0"/>
                <xsd:element ref="ns2:MediaServiceDateTaken" minOccurs="0"/>
                <xsd:element ref="ns2:MediaServiceGenerationTime" minOccurs="0"/>
                <xsd:element ref="ns2:MediaServiceEventHashCode" minOccurs="0"/>
                <xsd:element ref="ns2:MediaServiceLocation" minOccurs="0"/>
                <xsd:element ref="ns2:MediaServiceOCR" minOccurs="0"/>
                <xsd:element ref="ns2:MediaLengthInSeconds" minOccurs="0"/>
                <xsd:element ref="ns2:lcf76f155ced4ddcb4097134ff3c332f" minOccurs="0"/>
                <xsd:element ref="ns3:TaxCatchAll"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39553e0-ba71-4561-8d02-824cfebac22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2" nillable="true" ma:displayName="MediaServiceAutoKeyPoints" ma:hidden="true" ma:internalName="MediaServiceAutoKeyPoints" ma:readOnly="true">
      <xsd:simpleType>
        <xsd:restriction base="dms:Note"/>
      </xsd:simpleType>
    </xsd:element>
    <xsd:element name="MediaServiceKeyPoints" ma:index="13" nillable="true" ma:displayName="KeyPoints" ma:internalName="MediaServiceKeyPoints" ma:readOnly="true">
      <xsd:simpleType>
        <xsd:restriction base="dms:Note">
          <xsd:maxLength value="255"/>
        </xsd:restriction>
      </xsd:simpleType>
    </xsd:element>
    <xsd:element name="MediaServiceDateTaken" ma:index="14" nillable="true" ma:displayName="MediaServiceDateTaken" ma:hidden="true" ma:internalName="MediaServiceDateTaken"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Location" ma:index="17" nillable="true" ma:displayName="Location" ma:internalName="MediaServiceLocation" ma:readOnly="true">
      <xsd:simpleType>
        <xsd:restriction base="dms:Text"/>
      </xsd:simpleType>
    </xsd:element>
    <xsd:element name="MediaServiceOCR" ma:index="18" nillable="true" ma:displayName="Extracted Text" ma:internalName="MediaServiceOCR" ma:readOnly="true">
      <xsd:simpleType>
        <xsd:restriction base="dms:Note">
          <xsd:maxLength value="255"/>
        </xsd:restriction>
      </xsd:simpleType>
    </xsd:element>
    <xsd:element name="MediaLengthInSeconds" ma:index="19" nillable="true" ma:displayName="Length (seconds)" ma:internalName="MediaLengthInSeconds" ma:readOnly="true">
      <xsd:simpleType>
        <xsd:restriction base="dms:Unknown"/>
      </xsd:simpleType>
    </xsd:element>
    <xsd:element name="lcf76f155ced4ddcb4097134ff3c332f" ma:index="21" nillable="true" ma:taxonomy="true" ma:internalName="lcf76f155ced4ddcb4097134ff3c332f" ma:taxonomyFieldName="MediaServiceImageTags" ma:displayName="Image Tags" ma:readOnly="false" ma:fieldId="{5cf76f15-5ced-4ddc-b409-7134ff3c332f}" ma:taxonomyMulti="true" ma:sspId="095dda59-bc7a-4a12-a01f-75e0865b4b01"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3"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4" nillable="true" ma:displayName="MediaServiceSearchProperties" ma:hidden="true" ma:internalName="MediaServiceSearchProperties" ma:readOnly="true">
      <xsd:simpleType>
        <xsd:restriction base="dms:Note"/>
      </xsd:simpleType>
    </xsd:element>
    <xsd:element name="MediaServiceBillingMetadata" ma:index="25"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a2d66e88-3e30-44cd-9c11-035226e689b5"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TaxCatchAll" ma:index="22" nillable="true" ma:displayName="Taxonomy Catch All Column" ma:hidden="true" ma:list="{4ab532a3-ee39-4a1e-89a7-c01a9fa0738e}" ma:internalName="TaxCatchAll" ma:showField="CatchAllData" ma:web="a2d66e88-3e30-44cd-9c11-035226e689b5">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877BD4DE-8C8F-442E-A72D-CCE204E6C2F9}">
  <ds:schemaRefs>
    <ds:schemaRef ds:uri="a2d66e88-3e30-44cd-9c11-035226e689b5"/>
    <ds:schemaRef ds:uri="e39553e0-ba71-4561-8d02-824cfebac225"/>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C85AC0BC-944D-46C7-BA33-138623CCE639}">
  <ds:schemaRefs>
    <ds:schemaRef ds:uri="http://schemas.microsoft.com/sharepoint/v3/contenttype/forms"/>
  </ds:schemaRefs>
</ds:datastoreItem>
</file>

<file path=customXml/itemProps3.xml><?xml version="1.0" encoding="utf-8"?>
<ds:datastoreItem xmlns:ds="http://schemas.openxmlformats.org/officeDocument/2006/customXml" ds:itemID="{1C18E044-24AE-43BA-B530-13432BC0D084}">
  <ds:schemaRefs>
    <ds:schemaRef ds:uri="a2d66e88-3e30-44cd-9c11-035226e689b5"/>
    <ds:schemaRef ds:uri="e39553e0-ba71-4561-8d02-824cfebac225"/>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emplate/>
  <Application>Microsoft Office PowerPoint</Application>
  <PresentationFormat>On-screen Show (4:3)</PresentationFormat>
  <Slides>33</Slides>
  <Notes>1</Notes>
  <HiddenSlides>0</HiddenSlides>
  <ScaleCrop>false</ScaleCrop>
  <HeadingPairs>
    <vt:vector size="4" baseType="variant">
      <vt:variant>
        <vt:lpstr>Theme</vt:lpstr>
      </vt:variant>
      <vt:variant>
        <vt:i4>1</vt:i4>
      </vt:variant>
      <vt:variant>
        <vt:lpstr>Slide Titles</vt:lpstr>
      </vt:variant>
      <vt:variant>
        <vt:i4>33</vt:i4>
      </vt:variant>
    </vt:vector>
  </HeadingPairs>
  <TitlesOfParts>
    <vt:vector size="34" baseType="lpstr">
      <vt:lpstr>Adjacency</vt:lpstr>
      <vt:lpstr>Year 5 Meeting  Wednesday 2nd July 2025 4pm-4:30pm </vt:lpstr>
      <vt:lpstr>Purpose</vt:lpstr>
      <vt:lpstr>Year 5 Staff </vt:lpstr>
      <vt:lpstr>Aims for Year 5</vt:lpstr>
      <vt:lpstr>Topics &amp; Trips </vt:lpstr>
      <vt:lpstr>Maths – Power Maths</vt:lpstr>
      <vt:lpstr>Maths – Helping at home</vt:lpstr>
      <vt:lpstr>PowerPoint Presentation</vt:lpstr>
      <vt:lpstr>PowerPoint Presentation</vt:lpstr>
      <vt:lpstr>English writing – across the curriculum</vt:lpstr>
      <vt:lpstr>SPAG - spelling</vt:lpstr>
      <vt:lpstr>PowerPoint Presentation</vt:lpstr>
      <vt:lpstr>Grammar</vt:lpstr>
      <vt:lpstr>PowerPoint Presentation</vt:lpstr>
      <vt:lpstr>Reading </vt:lpstr>
      <vt:lpstr>The Word Gap</vt:lpstr>
      <vt:lpstr>Guided Reading  </vt:lpstr>
      <vt:lpstr>PowerPoint Presentation</vt:lpstr>
      <vt:lpstr>PowerPoint Presentation</vt:lpstr>
      <vt:lpstr>PowerPoint Presentation</vt:lpstr>
      <vt:lpstr>Oracy </vt:lpstr>
      <vt:lpstr>Science  </vt:lpstr>
      <vt:lpstr>Homework </vt:lpstr>
      <vt:lpstr>Useful equipment </vt:lpstr>
      <vt:lpstr>Zones of Regulation</vt:lpstr>
      <vt:lpstr>Assessments</vt:lpstr>
      <vt:lpstr>Communication</vt:lpstr>
      <vt:lpstr>PowerPoint Presentation</vt:lpstr>
      <vt:lpstr>PowerPoint Presentation</vt:lpstr>
      <vt:lpstr>Padlet </vt:lpstr>
      <vt:lpstr>PE timetable (days tbc)</vt:lpstr>
      <vt:lpstr>Summer Learning  </vt:lpstr>
      <vt:lpstr>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4 New Parents Meeting</dc:title>
  <dc:creator>soleyj</dc:creator>
  <cp:revision>295</cp:revision>
  <cp:lastPrinted>2022-07-05T13:57:37Z</cp:lastPrinted>
  <dcterms:created xsi:type="dcterms:W3CDTF">2016-06-30T16:42:12Z</dcterms:created>
  <dcterms:modified xsi:type="dcterms:W3CDTF">2025-09-10T09:23:17Z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0x01010060C049B6584F524CBBCAC0D21188A8C9</vt:lpwstr>
  </property>
  <property fmtid="{D5CDD505-2E9C-101B-9397-08002B2CF9AE}" pid="3" name="MediaServiceImageTags">
    <vt:lpwstr/>
  </property>
</Properties>
</file>